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5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60" r:id="rId1"/>
    <p:sldMasterId id="2147483669" r:id="rId2"/>
    <p:sldMasterId id="2147483682" r:id="rId3"/>
    <p:sldMasterId id="2147483695" r:id="rId4"/>
    <p:sldMasterId id="2147483704" r:id="rId5"/>
    <p:sldMasterId id="2147483717" r:id="rId6"/>
  </p:sldMasterIdLst>
  <p:notesMasterIdLst>
    <p:notesMasterId r:id="rId32"/>
  </p:notesMasterIdLst>
  <p:sldIdLst>
    <p:sldId id="256" r:id="rId7"/>
    <p:sldId id="257" r:id="rId8"/>
    <p:sldId id="264" r:id="rId9"/>
    <p:sldId id="1809" r:id="rId10"/>
    <p:sldId id="1815" r:id="rId11"/>
    <p:sldId id="1787" r:id="rId12"/>
    <p:sldId id="1811" r:id="rId13"/>
    <p:sldId id="1810" r:id="rId14"/>
    <p:sldId id="1799" r:id="rId15"/>
    <p:sldId id="1803" r:id="rId16"/>
    <p:sldId id="1812" r:id="rId17"/>
    <p:sldId id="1813" r:id="rId18"/>
    <p:sldId id="258" r:id="rId19"/>
    <p:sldId id="1801" r:id="rId20"/>
    <p:sldId id="1791" r:id="rId21"/>
    <p:sldId id="1804" r:id="rId22"/>
    <p:sldId id="265" r:id="rId23"/>
    <p:sldId id="281" r:id="rId24"/>
    <p:sldId id="289" r:id="rId25"/>
    <p:sldId id="1814" r:id="rId26"/>
    <p:sldId id="1805" r:id="rId27"/>
    <p:sldId id="1807" r:id="rId28"/>
    <p:sldId id="1806" r:id="rId29"/>
    <p:sldId id="261" r:id="rId30"/>
    <p:sldId id="266" r:id="rId31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5pPr>
    <a:lvl6pPr marL="22860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6pPr>
    <a:lvl7pPr marL="27432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7pPr>
    <a:lvl8pPr marL="32004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8pPr>
    <a:lvl9pPr marL="36576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CC99"/>
    <a:srgbClr val="6F5942"/>
    <a:srgbClr val="FFCCCC"/>
    <a:srgbClr val="3333FF"/>
    <a:srgbClr val="0000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58"/>
    <p:restoredTop sz="80632" autoAdjust="0"/>
  </p:normalViewPr>
  <p:slideViewPr>
    <p:cSldViewPr snapToGrid="0">
      <p:cViewPr>
        <p:scale>
          <a:sx n="75" d="100"/>
          <a:sy n="75" d="100"/>
        </p:scale>
        <p:origin x="315" y="-48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theme" Target="theme/theme1.xml"/><Relationship Id="rId8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wmf"/><Relationship Id="rId1" Type="http://schemas.openxmlformats.org/officeDocument/2006/relationships/image" Target="../media/image14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image" Target="../media/image24.wmf"/><Relationship Id="rId1" Type="http://schemas.openxmlformats.org/officeDocument/2006/relationships/image" Target="../media/image23.wmf"/><Relationship Id="rId4" Type="http://schemas.openxmlformats.org/officeDocument/2006/relationships/image" Target="../media/image26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image" Target="../media/image28.wmf"/><Relationship Id="rId1" Type="http://schemas.openxmlformats.org/officeDocument/2006/relationships/image" Target="../media/image27.wmf"/><Relationship Id="rId4" Type="http://schemas.openxmlformats.org/officeDocument/2006/relationships/image" Target="../media/image30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image" Target="../media/image32.wmf"/><Relationship Id="rId1" Type="http://schemas.openxmlformats.org/officeDocument/2006/relationships/image" Target="../media/image31.wmf"/><Relationship Id="rId4" Type="http://schemas.openxmlformats.org/officeDocument/2006/relationships/image" Target="../media/image34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image" Target="../media/image39.wmf"/><Relationship Id="rId1" Type="http://schemas.openxmlformats.org/officeDocument/2006/relationships/image" Target="../media/image38.wmf"/><Relationship Id="rId4" Type="http://schemas.openxmlformats.org/officeDocument/2006/relationships/image" Target="../media/image41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image" Target="../media/image43.wmf"/><Relationship Id="rId1" Type="http://schemas.openxmlformats.org/officeDocument/2006/relationships/image" Target="../media/image42.wmf"/><Relationship Id="rId4" Type="http://schemas.openxmlformats.org/officeDocument/2006/relationships/image" Target="../media/image45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7.wmf"/><Relationship Id="rId1" Type="http://schemas.openxmlformats.org/officeDocument/2006/relationships/image" Target="../media/image46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image" Target="../media/image49.wmf"/><Relationship Id="rId1" Type="http://schemas.openxmlformats.org/officeDocument/2006/relationships/image" Target="../media/image48.wmf"/><Relationship Id="rId4" Type="http://schemas.openxmlformats.org/officeDocument/2006/relationships/image" Target="../media/image32.wmf"/></Relationships>
</file>

<file path=ppt/media/image1.jpeg>
</file>

<file path=ppt/media/image10.png>
</file>

<file path=ppt/media/image11.png>
</file>

<file path=ppt/media/image12.jpg>
</file>

<file path=ppt/media/image13.png>
</file>

<file path=ppt/media/image14.wmf>
</file>

<file path=ppt/media/image15.wm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jpeg>
</file>

<file path=ppt/media/image30.wmf>
</file>

<file path=ppt/media/image31.wmf>
</file>

<file path=ppt/media/image32.wmf>
</file>

<file path=ppt/media/image33.wmf>
</file>

<file path=ppt/media/image34.wmf>
</file>

<file path=ppt/media/image35.png>
</file>

<file path=ppt/media/image36.png>
</file>

<file path=ppt/media/image37.png>
</file>

<file path=ppt/media/image38.wmf>
</file>

<file path=ppt/media/image39.wmf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png>
</file>

<file path=ppt/media/image48.wmf>
</file>

<file path=ppt/media/image49.wmf>
</file>

<file path=ppt/media/image5.png>
</file>

<file path=ppt/media/image50.wmf>
</file>

<file path=ppt/media/image51.jpeg>
</file>

<file path=ppt/media/image52.jpeg>
</file>

<file path=ppt/media/image6.png>
</file>

<file path=ppt/media/image7.png>
</file>

<file path=ppt/media/image8.png>
</file>

<file path=ppt/media/image8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8A0A1F-A3EE-5646-B894-8ADEFCA2BDD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02A9D3-0D19-6F43-AADD-953190CEC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83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Hello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458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862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Bw</a:t>
            </a:r>
            <a:r>
              <a:rPr lang="en-US" dirty="0"/>
              <a:t> batch length, H token length, P local </a:t>
            </a:r>
            <a:r>
              <a:rPr lang="en-US" altLang="zh-CN" dirty="0"/>
              <a:t>throughput , matrix multiplication </a:t>
            </a:r>
          </a:p>
          <a:p>
            <a:r>
              <a:rPr lang="en-US" dirty="0"/>
              <a:t>L comm. Link, T traffic size, W </a:t>
            </a:r>
            <a:r>
              <a:rPr lang="en-US" dirty="0" err="1"/>
              <a:t>bandwiths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938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the local datasets may be highly different, the differences contains the diversity in feature, label and data quantity</a:t>
            </a:r>
          </a:p>
          <a:p>
            <a:endParaRPr lang="en-US" dirty="0"/>
          </a:p>
          <a:p>
            <a:r>
              <a:rPr lang="en-US" dirty="0"/>
              <a:t>The first definition of no-</a:t>
            </a:r>
            <a:r>
              <a:rPr lang="en-US" dirty="0" err="1"/>
              <a:t>iid</a:t>
            </a:r>
            <a:r>
              <a:rPr lang="en-US" dirty="0"/>
              <a:t> belongs to the FL model, called Weight divergence. Researches in this area are struggling to generate no-</a:t>
            </a:r>
            <a:r>
              <a:rPr lang="en-US" dirty="0" err="1"/>
              <a:t>iid</a:t>
            </a:r>
            <a:r>
              <a:rPr lang="en-US" dirty="0"/>
              <a:t> dataset and evaluation no-</a:t>
            </a:r>
            <a:r>
              <a:rPr lang="en-US" dirty="0" err="1"/>
              <a:t>iid</a:t>
            </a:r>
            <a:r>
              <a:rPr lang="en-US" dirty="0"/>
              <a:t> level by dataset.</a:t>
            </a:r>
          </a:p>
          <a:p>
            <a:endParaRPr lang="en-US" dirty="0"/>
          </a:p>
          <a:p>
            <a:r>
              <a:rPr lang="en-US" dirty="0"/>
              <a:t>Obviously we can artificially split local data by label, but there is more reliable way: </a:t>
            </a:r>
            <a:r>
              <a:rPr lang="en-US" altLang="zh-CN" i="0" kern="0" dirty="0">
                <a:latin typeface="+mj-lt"/>
              </a:rPr>
              <a:t>Dirichlet Distribution. It could split the local dataset with controllable distribution. The param alpha could control the similarity of local dis and label dis.</a:t>
            </a:r>
          </a:p>
          <a:p>
            <a:endParaRPr lang="en-US" i="0" kern="0" dirty="0">
              <a:latin typeface="+mj-lt"/>
            </a:endParaRPr>
          </a:p>
          <a:p>
            <a:r>
              <a:rPr lang="en-US" i="0" kern="0" dirty="0">
                <a:latin typeface="+mj-lt"/>
              </a:rPr>
              <a:t>KS </a:t>
            </a:r>
            <a:r>
              <a:rPr lang="en-US" altLang="zh-CN" i="0" kern="0" dirty="0">
                <a:latin typeface="+mj-lt"/>
              </a:rPr>
              <a:t>test is a classical non-parametric hypothesis test, used to identify if the distribution of two samples are similar</a:t>
            </a:r>
          </a:p>
          <a:p>
            <a:r>
              <a:rPr lang="en-US" dirty="0"/>
              <a:t> Empirical distribution function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661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dirty="0"/>
              <a:t>D </a:t>
            </a:r>
            <a:r>
              <a:rPr lang="en-US" altLang="zh-CN" b="0" dirty="0" err="1"/>
              <a:t>dimentional</a:t>
            </a:r>
            <a:r>
              <a:rPr lang="en-US" altLang="zh-CN" b="0" dirty="0"/>
              <a:t> of w, P power control vector, beta transmission scheduling indicator, h channel gain, K is the number of local data sample</a:t>
            </a:r>
          </a:p>
          <a:p>
            <a:endParaRPr lang="en-US" altLang="zh-CN" b="0" dirty="0"/>
          </a:p>
          <a:p>
            <a:r>
              <a:rPr lang="en-US" altLang="zh-CN" dirty="0"/>
              <a:t>. </a:t>
            </a: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E2686-63E1-43A6-B915-37BD8D47C59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496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i="0" kern="0" dirty="0">
                <a:latin typeface="+mj-lt"/>
              </a:rPr>
              <a:t>Evaluation of exploration: the convergence ratio, available searching space, diversity, flexibility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729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948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0480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545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523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i="0" dirty="0">
                <a:solidFill>
                  <a:srgbClr val="24292F"/>
                </a:solidFill>
                <a:effectLst/>
                <a:latin typeface="-apple-system"/>
              </a:rPr>
              <a:t>Least Squares Method multilayer </a:t>
            </a:r>
            <a:r>
              <a:rPr lang="en-US" altLang="zh-CN" b="1" i="0" dirty="0" err="1">
                <a:solidFill>
                  <a:srgbClr val="24292F"/>
                </a:solidFill>
                <a:effectLst/>
                <a:latin typeface="-apple-system"/>
              </a:rPr>
              <a:t>preception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32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135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683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Width learning  </a:t>
            </a:r>
            <a:r>
              <a:rPr lang="zh-CN" altLang="en-US" dirty="0"/>
              <a:t>不能实现完整的</a:t>
            </a:r>
            <a:r>
              <a:rPr lang="en-US" altLang="zh-CN" dirty="0"/>
              <a:t>feed-back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E2686-63E1-43A6-B915-37BD8D47C59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24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E2686-63E1-43A6-B915-37BD8D47C59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189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E2686-63E1-43A6-B915-37BD8D47C59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829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0825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88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3860800" y="1447800"/>
            <a:ext cx="8026400" cy="2209800"/>
          </a:xfrm>
        </p:spPr>
        <p:txBody>
          <a:bodyPr/>
          <a:lstStyle>
            <a:lvl1pPr algn="r">
              <a:defRPr sz="420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640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3759200" y="4114800"/>
            <a:ext cx="8026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600"/>
            </a:lvl1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05118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F80F3-29D0-B045-9879-3C07D32B33BF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6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ADA26-041F-9B46-8FC8-BCAEF7F3823E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0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21AC8-C80C-BA46-9663-A97F9929A3C8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5865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4BA-7E3A-FC4B-B506-306341055C8A}" type="datetime1">
              <a:rPr lang="en-US" smtClean="0"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388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8C979-4E28-0544-B11B-E2BAF4C7735A}" type="datetime1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744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C43A9-4C5D-114F-B94E-E6DB2AA10ED3}" type="datetime1">
              <a:rPr lang="en-US" smtClean="0"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183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90B8-8072-2145-A7DA-F1BA1BFA8B64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5498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527E-AFA8-B64E-89BE-6856A3F367A5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2854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6275C-32E1-BA42-BB1F-B561C83191A9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7898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1632C-B738-6D44-9AB2-B0755019CB18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4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11379200" cy="762000"/>
          </a:xfrm>
        </p:spPr>
        <p:txBody>
          <a:bodyPr/>
          <a:lstStyle>
            <a:lvl1pPr>
              <a:defRPr>
                <a:latin typeface="+mj-lt"/>
                <a:cs typeface="Arial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 sz="2000">
                <a:latin typeface="+mn-lt"/>
                <a:cs typeface="Arial"/>
              </a:defRPr>
            </a:lvl3pPr>
            <a:lvl4pPr>
              <a:defRPr sz="2000">
                <a:latin typeface="+mn-lt"/>
                <a:cs typeface="Arial"/>
              </a:defRPr>
            </a:lvl4pPr>
            <a:lvl5pPr>
              <a:defRPr sz="2000">
                <a:latin typeface="+mn-lt"/>
                <a:cs typeface="Arial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8349B0-1CCA-694E-A180-DA835B016E06}" type="datetime1">
              <a:rPr lang="en-US" altLang="zh-CN" smtClean="0"/>
              <a:t>12/2/2024</a:t>
            </a:fld>
            <a:endParaRPr lang="zh-CN" altLang="en-US"/>
          </a:p>
        </p:txBody>
      </p:sp>
      <p:grpSp>
        <p:nvGrpSpPr>
          <p:cNvPr id="11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534400" y="6400800"/>
            <a:ext cx="2844800" cy="457200"/>
          </a:xfrm>
          <a:ln/>
        </p:spPr>
        <p:txBody>
          <a:bodyPr/>
          <a:lstStyle>
            <a:lvl1pPr>
              <a:defRPr sz="1200">
                <a:solidFill>
                  <a:schemeClr val="accent2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876203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74AD8-4CE4-1A43-950B-5389016C87A7}" type="datetime1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6991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78370-C20F-E448-AA13-0BA032AD3566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365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B59F7-D675-2B4B-9D88-CF74270EB087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588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7325-9CD2-EB4C-BBD6-AE61D4D2527A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529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8B04F-440C-8D4C-90DB-4AC7843A8746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5454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16374-EE59-E745-A5E7-DFB446E293EB}" type="datetime1">
              <a:rPr lang="en-US" smtClean="0"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385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7729-81FE-1548-AFB6-6082E836DE31}" type="datetime1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574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ED727-0A96-3644-A7C7-57D8F0716FC7}" type="datetime1">
              <a:rPr lang="en-US" smtClean="0"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740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943E6-8614-F04B-9DE9-5B8303E42AD1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772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65F94-83B0-C74B-AF19-3157AFD0F2C7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36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96B29-5ACF-4449-AC21-3F57A5EE8579}" type="datetime1">
              <a:rPr lang="en-US" altLang="zh-CN" smtClean="0"/>
              <a:t>12/2/2024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060467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C9013-C202-514F-BEE0-5F8B72362BD5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7031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E89B-2501-844B-9EDB-27BD7265FCE6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849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08A01-011B-0442-9A27-6233239C58BC}" type="datetime1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20063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3860800" y="1447800"/>
            <a:ext cx="8026400" cy="2209800"/>
          </a:xfrm>
        </p:spPr>
        <p:txBody>
          <a:bodyPr/>
          <a:lstStyle>
            <a:lvl1pPr algn="r">
              <a:defRPr sz="420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640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3759200" y="4114800"/>
            <a:ext cx="8026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600"/>
            </a:lvl1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69314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11379200" cy="762000"/>
          </a:xfrm>
        </p:spPr>
        <p:txBody>
          <a:bodyPr/>
          <a:lstStyle>
            <a:lvl1pPr>
              <a:defRPr>
                <a:latin typeface="+mj-lt"/>
                <a:cs typeface="Arial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 sz="2000">
                <a:latin typeface="+mn-lt"/>
                <a:cs typeface="Arial"/>
              </a:defRPr>
            </a:lvl3pPr>
            <a:lvl4pPr>
              <a:defRPr sz="2000">
                <a:latin typeface="+mn-lt"/>
                <a:cs typeface="Arial"/>
              </a:defRPr>
            </a:lvl4pPr>
            <a:lvl5pPr>
              <a:defRPr sz="2000">
                <a:latin typeface="+mn-lt"/>
                <a:cs typeface="Arial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6A7B63-2C51-334A-85CB-2D730CE65D55}" type="datetime1">
              <a:rPr lang="en-US" altLang="zh-CN" smtClean="0"/>
              <a:t>12/2/2024</a:t>
            </a:fld>
            <a:endParaRPr lang="zh-CN" altLang="en-US"/>
          </a:p>
        </p:txBody>
      </p:sp>
      <p:grpSp>
        <p:nvGrpSpPr>
          <p:cNvPr id="11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534400" y="6400800"/>
            <a:ext cx="2844800" cy="457200"/>
          </a:xfrm>
          <a:ln/>
        </p:spPr>
        <p:txBody>
          <a:bodyPr/>
          <a:lstStyle>
            <a:lvl1pPr>
              <a:defRPr sz="1200">
                <a:solidFill>
                  <a:schemeClr val="accent2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429206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5A3702-7AF3-1944-A78D-07CDB5DBC52E}" type="datetime1">
              <a:rPr lang="en-US" altLang="zh-CN" smtClean="0"/>
              <a:t>12/2/2024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721515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B64BB5-2CA7-6240-A357-014CC2DD19D5}" type="datetime1">
              <a:rPr lang="en-US" altLang="zh-CN" smtClean="0"/>
              <a:t>12/2/2024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745903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04800"/>
            <a:ext cx="2743200" cy="5562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8026400" cy="5562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2771EE-4167-154C-B525-764E4604F60C}" type="datetime1">
              <a:rPr lang="en-US" altLang="zh-CN" smtClean="0"/>
              <a:t>12/2/2024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165632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132ED-3468-DD49-8E24-2CD1E46FD58C}" type="datetime1">
              <a:rPr lang="en-US" altLang="zh-CN" smtClean="0"/>
              <a:t>12/2/2024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47259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40005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37135B-3014-5444-AE5B-9A100BD60DA1}" type="datetime1">
              <a:rPr lang="en-US" altLang="zh-CN" smtClean="0"/>
              <a:t>12/2/2024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154893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1E2F5B-40C3-2C49-AB00-5F6BD2636155}" type="datetime1">
              <a:rPr lang="en-US" altLang="zh-CN" smtClean="0"/>
              <a:t>12/2/2024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129386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555061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DB66-D798-294C-A6FD-E08EE1F25087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2944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0AA4-0651-E64B-B0D5-232CA31640BB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7807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FEAF-5B8C-8545-862D-D30D6DB390B7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105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C3BAE-4EFB-1B4C-A72B-B00911FCFADE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6947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0C15-39B1-A440-BCAE-E0A0542D30EC}" type="datetime1">
              <a:rPr lang="en-US" smtClean="0"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46609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3831-E9CF-8441-8AF5-9350425494FD}" type="datetime1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5917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9490-AC05-2545-A942-FCE4E7EC210A}" type="datetime1">
              <a:rPr lang="en-US" smtClean="0"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4576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82B77-9AB8-7A4A-BEA4-1DC5DED230C6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1749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A104-70EE-1541-82D6-09793DAA1E3F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02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04800"/>
            <a:ext cx="2743200" cy="5562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8026400" cy="5562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FE34E1-005D-664E-B3A9-F29C991ACAD7}" type="datetime1">
              <a:rPr lang="en-US" altLang="zh-CN" smtClean="0"/>
              <a:t>12/2/2024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707742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F8DB-4218-5940-807B-070C6889C30E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3348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7E514-16F7-2348-A5EC-BCB0F685F9DB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893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8A6B-8848-614C-93CB-5058A23D9967}" type="datetime1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0191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48E2-A2F9-9045-8399-5B11564B0043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5708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EA05-A614-9742-A5EE-38383B4E2B1F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5490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DFB50-F2B2-7A4E-99F3-88DE7F01CA7A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49126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CA111-0945-2A4B-B20A-1206A6C5FD62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7383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D8249-C96C-C64B-B967-1C705E800EB5}" type="datetime1">
              <a:rPr lang="en-US" smtClean="0"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3076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AF6A-CEDA-8442-9BFE-1D5059082CBD}" type="datetime1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0560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4415D-4480-5D4E-A7D8-5D8C2118657C}" type="datetime1">
              <a:rPr lang="en-US" smtClean="0"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5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FE6FCD-07B5-8749-AE08-47CC6EE30201}" type="datetime1">
              <a:rPr lang="en-US" altLang="zh-CN" smtClean="0"/>
              <a:t>12/2/2024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381914"/>
      </p:ext>
    </p:extLst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CAC96-E15F-284F-86D9-EA54DF7124F4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4714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00AE-E5F6-1849-B8C1-460D68B308DE}" type="datetime1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8458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B545E-60CE-0144-89FC-5912C8FB8A25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38542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54DF-2125-0342-B62B-B5810C987C4D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43264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25732-7EA4-5D44-9804-1654F52ACA87}" type="datetime1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188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40005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B56345-FBAF-C849-9D29-DA20DA6D560D}" type="datetime1">
              <a:rPr lang="en-US" altLang="zh-CN" smtClean="0"/>
              <a:t>12/2/2024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519859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3405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F4F7-AC70-374E-A059-E0C403985EEF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19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6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5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</a:endParaRPr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endParaRPr lang="zh-CN" altLang="en-US"/>
          </a:p>
        </p:txBody>
      </p: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228600"/>
            <a:ext cx="11379200" cy="762000"/>
          </a:xfrm>
          <a:prstGeom prst="rect">
            <a:avLst/>
          </a:prstGeom>
          <a:solidFill>
            <a:srgbClr val="5354F9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109728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15376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fld id="{FF2E6138-50C1-C64E-B776-0A2B93FA52A4}" type="datetime1">
              <a:rPr lang="en-US" altLang="zh-CN" smtClean="0"/>
              <a:t>12/2/2024</a:t>
            </a:fld>
            <a:endParaRPr lang="zh-CN" altLang="en-US"/>
          </a:p>
        </p:txBody>
      </p:sp>
      <p:grpSp>
        <p:nvGrpSpPr>
          <p:cNvPr id="1032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539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39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40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ea typeface="+mn-ea"/>
              </a:endParaRPr>
            </a:p>
          </p:txBody>
        </p:sp>
      </p:grpSp>
      <p:sp>
        <p:nvSpPr>
          <p:cNvPr id="1536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32800" y="64008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i="0"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5360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ransition spd="med"/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+mj-lt"/>
          <a:ea typeface="ＭＳ Ｐゴシック" pitchFamily="-112" charset="-128"/>
          <a:cs typeface="Helvetica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00CC"/>
        </a:buClr>
        <a:buSzPct val="85000"/>
        <a:buFont typeface="Wingdings" charset="2"/>
        <a:buChar char="q"/>
        <a:defRPr sz="2400">
          <a:solidFill>
            <a:srgbClr val="0000DA"/>
          </a:solidFill>
          <a:latin typeface="+mn-lt"/>
          <a:ea typeface="ＭＳ Ｐゴシック" pitchFamily="-112" charset="-128"/>
          <a:cs typeface="Arial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85000"/>
        <a:buFont typeface="Wingdings" charset="2"/>
        <a:buChar char="Ø"/>
        <a:defRPr sz="2200">
          <a:solidFill>
            <a:schemeClr val="tx1"/>
          </a:solidFill>
          <a:latin typeface="+mn-lt"/>
          <a:ea typeface="ＭＳ Ｐゴシック" pitchFamily="-112" charset="-128"/>
          <a:cs typeface="Arial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70000"/>
        <a:buFont typeface="Wingdings" pitchFamily="-107" charset="2"/>
        <a:buChar char="v"/>
        <a:defRPr sz="2200">
          <a:solidFill>
            <a:schemeClr val="tx1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90000"/>
        <a:buFont typeface="Wingdings" pitchFamily="-107" charset="2"/>
        <a:buChar char="q"/>
        <a:defRPr sz="2000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-107" charset="2"/>
        <a:buChar char="Ø"/>
        <a:defRPr sz="2000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2CF8F-DFCA-9249-9B0C-7BF62F6AB910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930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DBDEEA-6251-7944-987D-E15CD79683DE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477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5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</a:endParaRPr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endParaRPr lang="zh-CN" altLang="en-US"/>
          </a:p>
        </p:txBody>
      </p: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228600"/>
            <a:ext cx="11379200" cy="762000"/>
          </a:xfrm>
          <a:prstGeom prst="rect">
            <a:avLst/>
          </a:prstGeom>
          <a:solidFill>
            <a:srgbClr val="5354F9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109728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15376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fld id="{366E3027-ECD4-0841-B6C6-941CF82F0CF6}" type="datetime1">
              <a:rPr lang="en-US" altLang="zh-CN" smtClean="0"/>
              <a:t>12/2/2024</a:t>
            </a:fld>
            <a:endParaRPr lang="zh-CN" altLang="en-US"/>
          </a:p>
        </p:txBody>
      </p:sp>
      <p:grpSp>
        <p:nvGrpSpPr>
          <p:cNvPr id="1032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539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39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40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ea typeface="+mn-ea"/>
              </a:endParaRPr>
            </a:p>
          </p:txBody>
        </p:sp>
      </p:grpSp>
      <p:sp>
        <p:nvSpPr>
          <p:cNvPr id="1536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32800" y="64008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i="0"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736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</p:sldLayoutIdLst>
  <p:transition spd="med"/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+mj-lt"/>
          <a:ea typeface="ＭＳ Ｐゴシック" pitchFamily="-112" charset="-128"/>
          <a:cs typeface="Helvetica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00CC"/>
        </a:buClr>
        <a:buSzPct val="85000"/>
        <a:buFont typeface="Wingdings" charset="2"/>
        <a:buChar char="q"/>
        <a:defRPr sz="2400">
          <a:solidFill>
            <a:srgbClr val="0000DA"/>
          </a:solidFill>
          <a:latin typeface="+mn-lt"/>
          <a:ea typeface="ＭＳ Ｐゴシック" pitchFamily="-112" charset="-128"/>
          <a:cs typeface="Arial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85000"/>
        <a:buFont typeface="Wingdings" charset="2"/>
        <a:buChar char="Ø"/>
        <a:defRPr sz="2200">
          <a:solidFill>
            <a:schemeClr val="tx1"/>
          </a:solidFill>
          <a:latin typeface="+mn-lt"/>
          <a:ea typeface="ＭＳ Ｐゴシック" pitchFamily="-112" charset="-128"/>
          <a:cs typeface="Arial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70000"/>
        <a:buFont typeface="Wingdings" pitchFamily="-107" charset="2"/>
        <a:buChar char="v"/>
        <a:defRPr sz="2200">
          <a:solidFill>
            <a:schemeClr val="tx1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90000"/>
        <a:buFont typeface="Wingdings" pitchFamily="-107" charset="2"/>
        <a:buChar char="q"/>
        <a:defRPr sz="2000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-107" charset="2"/>
        <a:buChar char="Ø"/>
        <a:defRPr sz="2000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A828B-3BE4-134D-A0FD-70C1FFA52D6C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C1897-9835-3945-B8AE-F35860980353}" type="datetime1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0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wmf"/><Relationship Id="rId3" Type="http://schemas.openxmlformats.org/officeDocument/2006/relationships/notesSlide" Target="../notesSlides/notesSlide9.xml"/><Relationship Id="rId7" Type="http://schemas.openxmlformats.org/officeDocument/2006/relationships/oleObject" Target="../embeddings/oleObject4.bin"/><Relationship Id="rId12" Type="http://schemas.openxmlformats.org/officeDocument/2006/relationships/image" Target="../media/image26.wmf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3.wmf"/><Relationship Id="rId11" Type="http://schemas.openxmlformats.org/officeDocument/2006/relationships/oleObject" Target="../embeddings/oleObject6.bin"/><Relationship Id="rId5" Type="http://schemas.openxmlformats.org/officeDocument/2006/relationships/oleObject" Target="../embeddings/oleObject3.bin"/><Relationship Id="rId10" Type="http://schemas.openxmlformats.org/officeDocument/2006/relationships/image" Target="../media/image25.wmf"/><Relationship Id="rId4" Type="http://schemas.openxmlformats.org/officeDocument/2006/relationships/image" Target="../media/image11.png"/><Relationship Id="rId9" Type="http://schemas.openxmlformats.org/officeDocument/2006/relationships/oleObject" Target="../embeddings/oleObject5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3" Type="http://schemas.openxmlformats.org/officeDocument/2006/relationships/notesSlide" Target="../notesSlides/notesSlide10.xml"/><Relationship Id="rId7" Type="http://schemas.openxmlformats.org/officeDocument/2006/relationships/oleObject" Target="../embeddings/oleObject8.bin"/><Relationship Id="rId12" Type="http://schemas.openxmlformats.org/officeDocument/2006/relationships/image" Target="../media/image30.wmf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7.wmf"/><Relationship Id="rId11" Type="http://schemas.openxmlformats.org/officeDocument/2006/relationships/oleObject" Target="../embeddings/oleObject10.bin"/><Relationship Id="rId5" Type="http://schemas.openxmlformats.org/officeDocument/2006/relationships/oleObject" Target="../embeddings/oleObject7.bin"/><Relationship Id="rId10" Type="http://schemas.openxmlformats.org/officeDocument/2006/relationships/image" Target="../media/image29.wmf"/><Relationship Id="rId4" Type="http://schemas.openxmlformats.org/officeDocument/2006/relationships/image" Target="../media/image10.png"/><Relationship Id="rId9" Type="http://schemas.openxmlformats.org/officeDocument/2006/relationships/oleObject" Target="../embeddings/oleObject9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13" Type="http://schemas.openxmlformats.org/officeDocument/2006/relationships/image" Target="../media/image34.wmf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31.wmf"/><Relationship Id="rId12" Type="http://schemas.openxmlformats.org/officeDocument/2006/relationships/oleObject" Target="../embeddings/oleObject14.bin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1.bin"/><Relationship Id="rId11" Type="http://schemas.openxmlformats.org/officeDocument/2006/relationships/image" Target="../media/image33.wmf"/><Relationship Id="rId5" Type="http://schemas.openxmlformats.org/officeDocument/2006/relationships/image" Target="../media/image35.png"/><Relationship Id="rId10" Type="http://schemas.openxmlformats.org/officeDocument/2006/relationships/oleObject" Target="../embeddings/oleObject13.bin"/><Relationship Id="rId4" Type="http://schemas.openxmlformats.org/officeDocument/2006/relationships/image" Target="../media/image19.png"/><Relationship Id="rId9" Type="http://schemas.openxmlformats.org/officeDocument/2006/relationships/image" Target="../media/image32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39.wmf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6.bin"/><Relationship Id="rId11" Type="http://schemas.openxmlformats.org/officeDocument/2006/relationships/image" Target="../media/image41.wmf"/><Relationship Id="rId5" Type="http://schemas.openxmlformats.org/officeDocument/2006/relationships/image" Target="../media/image38.wmf"/><Relationship Id="rId10" Type="http://schemas.openxmlformats.org/officeDocument/2006/relationships/oleObject" Target="../embeddings/oleObject18.bin"/><Relationship Id="rId4" Type="http://schemas.openxmlformats.org/officeDocument/2006/relationships/oleObject" Target="../embeddings/oleObject15.bin"/><Relationship Id="rId9" Type="http://schemas.openxmlformats.org/officeDocument/2006/relationships/image" Target="../media/image40.w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wmf"/><Relationship Id="rId3" Type="http://schemas.openxmlformats.org/officeDocument/2006/relationships/notesSlide" Target="../notesSlides/notesSlide14.xml"/><Relationship Id="rId7" Type="http://schemas.openxmlformats.org/officeDocument/2006/relationships/oleObject" Target="../embeddings/oleObject20.bin"/><Relationship Id="rId12" Type="http://schemas.openxmlformats.org/officeDocument/2006/relationships/image" Target="../media/image45.wmf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42.wmf"/><Relationship Id="rId11" Type="http://schemas.openxmlformats.org/officeDocument/2006/relationships/oleObject" Target="../embeddings/oleObject22.bin"/><Relationship Id="rId5" Type="http://schemas.openxmlformats.org/officeDocument/2006/relationships/oleObject" Target="../embeddings/oleObject19.bin"/><Relationship Id="rId10" Type="http://schemas.openxmlformats.org/officeDocument/2006/relationships/image" Target="../media/image44.wmf"/><Relationship Id="rId4" Type="http://schemas.openxmlformats.org/officeDocument/2006/relationships/image" Target="../media/image19.png"/><Relationship Id="rId9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47.wmf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24.bin"/><Relationship Id="rId5" Type="http://schemas.openxmlformats.org/officeDocument/2006/relationships/image" Target="../media/image46.wmf"/><Relationship Id="rId4" Type="http://schemas.openxmlformats.org/officeDocument/2006/relationships/oleObject" Target="../embeddings/oleObject23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wmf"/><Relationship Id="rId13" Type="http://schemas.openxmlformats.org/officeDocument/2006/relationships/image" Target="../media/image32.wmf"/><Relationship Id="rId3" Type="http://schemas.openxmlformats.org/officeDocument/2006/relationships/notesSlide" Target="../notesSlides/notesSlide16.xml"/><Relationship Id="rId7" Type="http://schemas.openxmlformats.org/officeDocument/2006/relationships/oleObject" Target="../embeddings/oleObject26.bin"/><Relationship Id="rId12" Type="http://schemas.openxmlformats.org/officeDocument/2006/relationships/oleObject" Target="../embeddings/oleObject12.bin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48.wmf"/><Relationship Id="rId11" Type="http://schemas.openxmlformats.org/officeDocument/2006/relationships/image" Target="../media/image19.png"/><Relationship Id="rId5" Type="http://schemas.openxmlformats.org/officeDocument/2006/relationships/oleObject" Target="../embeddings/oleObject25.bin"/><Relationship Id="rId10" Type="http://schemas.openxmlformats.org/officeDocument/2006/relationships/image" Target="../media/image50.wmf"/><Relationship Id="rId4" Type="http://schemas.openxmlformats.org/officeDocument/2006/relationships/image" Target="../media/image48.png"/><Relationship Id="rId9" Type="http://schemas.openxmlformats.org/officeDocument/2006/relationships/oleObject" Target="../embeddings/oleObject27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52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5.wmf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19.png"/><Relationship Id="rId5" Type="http://schemas.openxmlformats.org/officeDocument/2006/relationships/image" Target="../media/image14.wmf"/><Relationship Id="rId10" Type="http://schemas.openxmlformats.org/officeDocument/2006/relationships/image" Target="../media/image18.png"/><Relationship Id="rId4" Type="http://schemas.openxmlformats.org/officeDocument/2006/relationships/oleObject" Target="../embeddings/oleObject1.bin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2.png"/><Relationship Id="rId5" Type="http://schemas.openxmlformats.org/officeDocument/2006/relationships/image" Target="../media/image85.png"/><Relationship Id="rId4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8D131B-3C02-D2F7-9992-EAB323842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8741" y="1242890"/>
            <a:ext cx="9697452" cy="2209800"/>
          </a:xfrm>
          <a:solidFill>
            <a:srgbClr val="3333FF"/>
          </a:solidFill>
        </p:spPr>
        <p:txBody>
          <a:bodyPr/>
          <a:lstStyle/>
          <a:p>
            <a:pPr algn="ctr"/>
            <a:r>
              <a:rPr lang="en-US" altLang="zh-CN" sz="4800" b="1" i="0" dirty="0" err="1">
                <a:solidFill>
                  <a:srgbClr val="FFFF00"/>
                </a:solidFill>
                <a:latin typeface="Times New Roman"/>
                <a:cs typeface="Times New Roman"/>
              </a:rPr>
              <a:t>DMoE</a:t>
            </a:r>
            <a:r>
              <a:rPr lang="en-US" altLang="zh-CN" sz="4800" b="1" i="0" dirty="0">
                <a:solidFill>
                  <a:srgbClr val="FFFF00"/>
                </a:solidFill>
                <a:latin typeface="Times New Roman"/>
                <a:cs typeface="Times New Roman"/>
              </a:rPr>
              <a:t>-OTA: Distributed Mix-of-Expert with Over-The-Air</a:t>
            </a:r>
            <a:endParaRPr lang="en-US" altLang="zh-CN" sz="4400" b="1" i="0" dirty="0">
              <a:solidFill>
                <a:srgbClr val="FFFF00"/>
              </a:solidFill>
              <a:latin typeface="Times New Roman"/>
              <a:cs typeface="Times New Roman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6E9A8E9-A38E-8823-5190-155F9CFB2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4641" y="3718256"/>
            <a:ext cx="8636366" cy="1752600"/>
          </a:xfrm>
        </p:spPr>
        <p:txBody>
          <a:bodyPr/>
          <a:lstStyle/>
          <a:p>
            <a:r>
              <a:rPr lang="en-US" altLang="zh-CN" sz="3000" dirty="0" err="1"/>
              <a:t>Zhuoyu</a:t>
            </a:r>
            <a:r>
              <a:rPr lang="en-US" altLang="zh-CN" sz="3000" dirty="0"/>
              <a:t> Yao,</a:t>
            </a:r>
            <a:r>
              <a:rPr lang="zh-CN" altLang="en-US" sz="3000" dirty="0"/>
              <a:t>  </a:t>
            </a:r>
            <a:r>
              <a:rPr lang="en-US" altLang="zh-CN" sz="3000" dirty="0"/>
              <a:t>Yue Wang</a:t>
            </a:r>
            <a:endParaRPr lang="en-US" altLang="zh-CN" sz="3000" dirty="0">
              <a:solidFill>
                <a:schemeClr val="tx1"/>
              </a:solidFill>
            </a:endParaRPr>
          </a:p>
          <a:p>
            <a:pPr marL="457200" lvl="1" indent="0" algn="ctr">
              <a:buNone/>
            </a:pPr>
            <a:endParaRPr lang="en-US" altLang="zh-CN" sz="2000" dirty="0"/>
          </a:p>
          <a:p>
            <a:pPr marL="457200" lvl="1" indent="0" algn="ctr">
              <a:buNone/>
            </a:pPr>
            <a:r>
              <a:rPr lang="en-US" altLang="zh-CN" sz="2600" dirty="0">
                <a:solidFill>
                  <a:schemeClr val="tx1"/>
                </a:solidFill>
              </a:rPr>
              <a:t>Computer</a:t>
            </a:r>
            <a:r>
              <a:rPr lang="zh-CN" altLang="en-US" sz="2600" dirty="0">
                <a:solidFill>
                  <a:schemeClr val="tx1"/>
                </a:solidFill>
              </a:rPr>
              <a:t> </a:t>
            </a:r>
            <a:r>
              <a:rPr lang="en-US" altLang="zh-CN" sz="2600" dirty="0">
                <a:solidFill>
                  <a:schemeClr val="tx1"/>
                </a:solidFill>
              </a:rPr>
              <a:t>Science</a:t>
            </a:r>
          </a:p>
          <a:p>
            <a:pPr marL="457200" lvl="1" indent="0" algn="ctr">
              <a:buNone/>
            </a:pPr>
            <a:r>
              <a:rPr lang="en-US" altLang="zh-CN" sz="2600" dirty="0">
                <a:solidFill>
                  <a:schemeClr val="tx1"/>
                </a:solidFill>
              </a:rPr>
              <a:t>Georgia State University, Atlanta, GA, USA</a:t>
            </a:r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D2549A83-85EB-A3BB-1C25-11D4B6CF70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7267" y="5764230"/>
            <a:ext cx="3200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lnSpc>
                <a:spcPct val="80000"/>
              </a:lnSpc>
              <a:spcBef>
                <a:spcPct val="20000"/>
              </a:spcBef>
              <a:buClr>
                <a:srgbClr val="0000CC"/>
              </a:buClr>
              <a:buSzPct val="80000"/>
            </a:pPr>
            <a:r>
              <a:rPr lang="en-US" sz="2200" i="0" dirty="0">
                <a:solidFill>
                  <a:srgbClr val="076DB8"/>
                </a:solidFill>
                <a:latin typeface="+mj-lt"/>
                <a:cs typeface="Arial"/>
              </a:rPr>
              <a:t>D</a:t>
            </a:r>
            <a:r>
              <a:rPr lang="en-US" altLang="zh-CN" sz="2200" i="0" dirty="0">
                <a:solidFill>
                  <a:srgbClr val="076DB8"/>
                </a:solidFill>
                <a:latin typeface="+mj-lt"/>
                <a:cs typeface="Arial"/>
              </a:rPr>
              <a:t>ec</a:t>
            </a:r>
            <a:r>
              <a:rPr lang="en-US" sz="2200" i="0" dirty="0">
                <a:solidFill>
                  <a:srgbClr val="076DB8"/>
                </a:solidFill>
                <a:latin typeface="+mj-lt"/>
                <a:cs typeface="Arial"/>
              </a:rPr>
              <a:t> 3, 2024</a:t>
            </a:r>
          </a:p>
          <a:p>
            <a:pPr marL="342900" indent="-342900" algn="ctr">
              <a:lnSpc>
                <a:spcPct val="80000"/>
              </a:lnSpc>
              <a:spcBef>
                <a:spcPct val="20000"/>
              </a:spcBef>
              <a:buClr>
                <a:srgbClr val="0000CC"/>
              </a:buClr>
              <a:buSzPct val="80000"/>
            </a:pPr>
            <a:endParaRPr lang="en-US" sz="2200" i="0" dirty="0">
              <a:solidFill>
                <a:srgbClr val="076DB8"/>
              </a:solidFill>
              <a:latin typeface="+mj-lt"/>
              <a:cs typeface="Arial"/>
            </a:endParaRPr>
          </a:p>
        </p:txBody>
      </p:sp>
      <p:sp>
        <p:nvSpPr>
          <p:cNvPr id="5" name="Line 5">
            <a:extLst>
              <a:ext uri="{FF2B5EF4-FFF2-40B4-BE49-F238E27FC236}">
                <a16:creationId xmlns:a16="http://schemas.microsoft.com/office/drawing/2014/main" id="{0089C588-1723-4368-063E-D2C89F04F528}"/>
              </a:ext>
            </a:extLst>
          </p:cNvPr>
          <p:cNvSpPr>
            <a:spLocks noChangeShapeType="1"/>
          </p:cNvSpPr>
          <p:nvPr/>
        </p:nvSpPr>
        <p:spPr bwMode="auto">
          <a:xfrm>
            <a:off x="6391862" y="1093770"/>
            <a:ext cx="4648200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" name="Line 6">
            <a:extLst>
              <a:ext uri="{FF2B5EF4-FFF2-40B4-BE49-F238E27FC236}">
                <a16:creationId xmlns:a16="http://schemas.microsoft.com/office/drawing/2014/main" id="{D85D1200-03A8-4740-07CA-47B07D0C6C55}"/>
              </a:ext>
            </a:extLst>
          </p:cNvPr>
          <p:cNvSpPr>
            <a:spLocks noChangeShapeType="1"/>
          </p:cNvSpPr>
          <p:nvPr/>
        </p:nvSpPr>
        <p:spPr bwMode="auto">
          <a:xfrm>
            <a:off x="11040062" y="1093770"/>
            <a:ext cx="0" cy="121920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9F3DEF89-4D2A-8982-0A70-7FC9EFDA89DD}"/>
              </a:ext>
            </a:extLst>
          </p:cNvPr>
          <p:cNvSpPr>
            <a:spLocks noChangeShapeType="1"/>
          </p:cNvSpPr>
          <p:nvPr/>
        </p:nvSpPr>
        <p:spPr bwMode="auto">
          <a:xfrm>
            <a:off x="1186656" y="3593058"/>
            <a:ext cx="5410200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8" name="Picture 4" descr="University Logos - Communications ToolKit">
            <a:extLst>
              <a:ext uri="{FF2B5EF4-FFF2-40B4-BE49-F238E27FC236}">
                <a16:creationId xmlns:a16="http://schemas.microsoft.com/office/drawing/2014/main" id="{B3B16C43-9736-BC67-BB22-40CF96C44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2025" y="4429997"/>
            <a:ext cx="2659975" cy="205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434429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16E53-F971-2805-F546-6C1F554E1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9EA569-145E-DC64-8D43-2F12F0A77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194F4D-C423-9805-EB49-1460F4557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829" y="1346200"/>
            <a:ext cx="6464300" cy="3886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research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Proposed design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method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Preliminary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esults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ummary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f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uture work</a:t>
            </a:r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4A547-BD5E-7B7D-AA3F-28781EF18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950529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7ADDFD-EBAB-AFC6-A686-9AC76A1B5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839A5E-ED03-B298-0795-404D906A0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30457"/>
            <a:ext cx="10972800" cy="3886200"/>
          </a:xfrm>
        </p:spPr>
        <p:txBody>
          <a:bodyPr/>
          <a:lstStyle/>
          <a:p>
            <a:r>
              <a:rPr lang="en-US" altLang="zh-CN" dirty="0"/>
              <a:t>Mix of Expert Layer: A lightweight solution of  FFN</a:t>
            </a:r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Expert: sparse weights matrices 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Gate: select experts matched on input 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Output:</a:t>
            </a:r>
          </a:p>
          <a:p>
            <a:pPr marL="914400" lvl="2" indent="0">
              <a:buNone/>
            </a:pP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C408B-3826-CBE5-E818-43E29F5C7B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08BFEDD-1428-49FD-A5DC-87F75271FC2D}"/>
              </a:ext>
            </a:extLst>
          </p:cNvPr>
          <p:cNvSpPr txBox="1"/>
          <p:nvPr/>
        </p:nvSpPr>
        <p:spPr>
          <a:xfrm>
            <a:off x="198145" y="6201247"/>
            <a:ext cx="1118105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Shazeer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N,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Mirhoseini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A,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Maziarz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K, et al. Outrageously large neural networks: The sparsely-gated mixture-of-experts layer[J].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arXiv:1701.06538, 2017.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FA097E5-0302-450E-B7EC-BE795FD577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6"/>
          <a:stretch/>
        </p:blipFill>
        <p:spPr>
          <a:xfrm>
            <a:off x="6968310" y="1828623"/>
            <a:ext cx="4817290" cy="3886200"/>
          </a:xfrm>
          <a:prstGeom prst="rect">
            <a:avLst/>
          </a:prstGeom>
        </p:spPr>
      </p:pic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D85BE522-CF08-455A-87A9-F1BBDB815F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7951087"/>
              </p:ext>
            </p:extLst>
          </p:nvPr>
        </p:nvGraphicFramePr>
        <p:xfrm>
          <a:off x="1833883" y="1865845"/>
          <a:ext cx="3081017" cy="6106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73" name="Equation" r:id="rId5" imgW="1409400" imgH="279360" progId="Equation.DSMT4">
                  <p:embed/>
                </p:oleObj>
              </mc:Choice>
              <mc:Fallback>
                <p:oleObj name="Equation" r:id="rId5" imgW="140940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33883" y="1865845"/>
                        <a:ext cx="3081017" cy="6106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4B2FCC36-F921-4EF9-A676-4DB6757528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3945866"/>
              </p:ext>
            </p:extLst>
          </p:nvPr>
        </p:nvGraphicFramePr>
        <p:xfrm>
          <a:off x="1985963" y="3011488"/>
          <a:ext cx="2774950" cy="611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74" name="Equation" r:id="rId7" imgW="1269720" imgH="279360" progId="Equation.DSMT4">
                  <p:embed/>
                </p:oleObj>
              </mc:Choice>
              <mc:Fallback>
                <p:oleObj name="Equation" r:id="rId7" imgW="1269720" imgH="279360" progId="Equation.DSMT4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D85BE522-CF08-455A-87A9-F1BBDB815F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85963" y="3011488"/>
                        <a:ext cx="2774950" cy="611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04A82514-B697-46DE-BE58-94D169965C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927497"/>
              </p:ext>
            </p:extLst>
          </p:nvPr>
        </p:nvGraphicFramePr>
        <p:xfrm>
          <a:off x="530225" y="3820611"/>
          <a:ext cx="5688013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75" name="Equation" r:id="rId9" imgW="2603160" imgH="304560" progId="Equation.DSMT4">
                  <p:embed/>
                </p:oleObj>
              </mc:Choice>
              <mc:Fallback>
                <p:oleObj name="Equation" r:id="rId9" imgW="2603160" imgH="304560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4B2FCC36-F921-4EF9-A676-4DB6757528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0225" y="3820611"/>
                        <a:ext cx="5688013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43B23ACB-83F7-4003-A1CE-2601FB0F46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0774943"/>
              </p:ext>
            </p:extLst>
          </p:nvPr>
        </p:nvGraphicFramePr>
        <p:xfrm>
          <a:off x="2287588" y="4979988"/>
          <a:ext cx="2552700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76" name="Equation" r:id="rId11" imgW="1168200" imgH="368280" progId="Equation.DSMT4">
                  <p:embed/>
                </p:oleObj>
              </mc:Choice>
              <mc:Fallback>
                <p:oleObj name="Equation" r:id="rId11" imgW="1168200" imgH="368280" progId="Equation.DSMT4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04A82514-B697-46DE-BE58-94D169965C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87588" y="4979988"/>
                        <a:ext cx="2552700" cy="80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120858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8B705A0-3508-430A-A079-F91FC2A1C1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75" y="1178412"/>
            <a:ext cx="6799614" cy="441067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A7ADDFD-EBAB-AFC6-A686-9AC76A1B5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GShard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839A5E-ED03-B298-0795-404D906A0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30457"/>
            <a:ext cx="10972800" cy="3886200"/>
          </a:xfrm>
        </p:spPr>
        <p:txBody>
          <a:bodyPr/>
          <a:lstStyle/>
          <a:p>
            <a:r>
              <a:rPr lang="en-US" altLang="zh-CN" dirty="0"/>
              <a:t>Key point: Gating function.</a:t>
            </a:r>
          </a:p>
          <a:p>
            <a:pPr lvl="1"/>
            <a:r>
              <a:rPr lang="en-US" altLang="zh-CN" dirty="0"/>
              <a:t>Define the expert capacity: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Local grouping dispatching: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Auxiliary loss: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Random gating: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chemeClr val="tx1"/>
                </a:solidFill>
              </a:rPr>
              <a:t>     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C408B-3826-CBE5-E818-43E29F5C7B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08BFEDD-1428-49FD-A5DC-87F75271FC2D}"/>
              </a:ext>
            </a:extLst>
          </p:cNvPr>
          <p:cNvSpPr txBox="1"/>
          <p:nvPr/>
        </p:nvSpPr>
        <p:spPr>
          <a:xfrm>
            <a:off x="117564" y="6307778"/>
            <a:ext cx="1118105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Lepikhin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D, Lee H J, Xu Y, et al.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Gshard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Scaling giant models with conditional computation and automatic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sharding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[J].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arXiv:2006.16668, 2020.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8E6AF37-F095-47DC-84D2-E788E21F864D}"/>
              </a:ext>
            </a:extLst>
          </p:cNvPr>
          <p:cNvSpPr txBox="1">
            <a:spLocks/>
          </p:cNvSpPr>
          <p:nvPr/>
        </p:nvSpPr>
        <p:spPr bwMode="auto">
          <a:xfrm>
            <a:off x="3996955" y="5396633"/>
            <a:ext cx="4694548" cy="962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Balanced Load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Efficiency at scale</a:t>
            </a:r>
          </a:p>
        </p:txBody>
      </p: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9F280D85-F275-47EE-806B-19CA1D5E3C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9312636"/>
              </p:ext>
            </p:extLst>
          </p:nvPr>
        </p:nvGraphicFramePr>
        <p:xfrm>
          <a:off x="1247775" y="2114550"/>
          <a:ext cx="3013075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76" name="Equation" r:id="rId5" imgW="1739880" imgH="380880" progId="Equation.DSMT4">
                  <p:embed/>
                </p:oleObj>
              </mc:Choice>
              <mc:Fallback>
                <p:oleObj name="Equation" r:id="rId5" imgW="1739880" imgH="380880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4B2FCC36-F921-4EF9-A676-4DB6757528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47775" y="2114550"/>
                        <a:ext cx="3013075" cy="66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CB52FA93-42CF-41EC-91A7-E142425782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9600860"/>
              </p:ext>
            </p:extLst>
          </p:nvPr>
        </p:nvGraphicFramePr>
        <p:xfrm>
          <a:off x="1708150" y="2925555"/>
          <a:ext cx="603250" cy="534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77" name="Equation" r:id="rId7" imgW="444240" imgH="393480" progId="Equation.DSMT4">
                  <p:embed/>
                </p:oleObj>
              </mc:Choice>
              <mc:Fallback>
                <p:oleObj name="Equation" r:id="rId7" imgW="444240" imgH="393480" progId="Equation.DSMT4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9F280D85-F275-47EE-806B-19CA1D5E3C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708150" y="2925555"/>
                        <a:ext cx="603250" cy="534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83F6E79F-068E-48BF-8383-F8D6592151F3}"/>
              </a:ext>
            </a:extLst>
          </p:cNvPr>
          <p:cNvSpPr txBox="1"/>
          <p:nvPr/>
        </p:nvSpPr>
        <p:spPr>
          <a:xfrm>
            <a:off x="4260850" y="1330457"/>
            <a:ext cx="234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lt"/>
                <a:ea typeface="ＭＳ Ｐゴシック" pitchFamily="-112" charset="-128"/>
                <a:cs typeface="Arial"/>
              </a:rPr>
              <a:t>N tokens, </a:t>
            </a:r>
            <a:br>
              <a:rPr lang="en-US" altLang="zh-CN" dirty="0">
                <a:latin typeface="+mn-lt"/>
                <a:ea typeface="ＭＳ Ｐゴシック" pitchFamily="-112" charset="-128"/>
                <a:cs typeface="Arial"/>
              </a:rPr>
            </a:br>
            <a:r>
              <a:rPr lang="en-US" altLang="zh-CN" dirty="0">
                <a:latin typeface="+mn-lt"/>
                <a:ea typeface="ＭＳ Ｐゴシック" pitchFamily="-112" charset="-128"/>
                <a:cs typeface="Arial"/>
              </a:rPr>
              <a:t>E experts</a:t>
            </a:r>
            <a:endParaRPr lang="zh-CN" altLang="en-US" dirty="0">
              <a:latin typeface="+mn-lt"/>
              <a:ea typeface="ＭＳ Ｐゴシック" pitchFamily="-112" charset="-128"/>
              <a:cs typeface="Arial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738E57C-F78D-475B-A7AE-E8A511BFA6E3}"/>
              </a:ext>
            </a:extLst>
          </p:cNvPr>
          <p:cNvSpPr txBox="1"/>
          <p:nvPr/>
        </p:nvSpPr>
        <p:spPr>
          <a:xfrm>
            <a:off x="4406342" y="2643643"/>
            <a:ext cx="1301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lt"/>
                <a:ea typeface="ＭＳ Ｐゴシック" pitchFamily="-112" charset="-128"/>
                <a:cs typeface="Arial"/>
              </a:rPr>
              <a:t>G groups</a:t>
            </a:r>
            <a:endParaRPr lang="zh-CN" altLang="en-US" dirty="0">
              <a:latin typeface="+mn-lt"/>
              <a:ea typeface="ＭＳ Ｐゴシック" pitchFamily="-112" charset="-128"/>
              <a:cs typeface="Arial"/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E4C30BDE-4CBD-4B53-9BCE-6F4C8A2D24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9222039"/>
              </p:ext>
            </p:extLst>
          </p:nvPr>
        </p:nvGraphicFramePr>
        <p:xfrm>
          <a:off x="1135063" y="3800252"/>
          <a:ext cx="346075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78" name="Equation" r:id="rId9" imgW="2552400" imgH="533160" progId="Equation.DSMT4">
                  <p:embed/>
                </p:oleObj>
              </mc:Choice>
              <mc:Fallback>
                <p:oleObj name="Equation" r:id="rId9" imgW="2552400" imgH="533160" progId="Equation.DSMT4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CB52FA93-42CF-41EC-91A7-E142425782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135063" y="3800252"/>
                        <a:ext cx="3460750" cy="723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2C950293-19D1-4C69-A533-0BDC9972EF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4901090"/>
              </p:ext>
            </p:extLst>
          </p:nvPr>
        </p:nvGraphicFramePr>
        <p:xfrm>
          <a:off x="1746250" y="5057775"/>
          <a:ext cx="2014538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79" name="Equation" r:id="rId11" imgW="1485720" imgH="457200" progId="Equation.DSMT4">
                  <p:embed/>
                </p:oleObj>
              </mc:Choice>
              <mc:Fallback>
                <p:oleObj name="Equation" r:id="rId11" imgW="1485720" imgH="457200" progId="Equation.DSMT4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E4C30BDE-4CBD-4B53-9BCE-6F4C8A2D24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746250" y="5057775"/>
                        <a:ext cx="2014538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443208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7ADDFD-EBAB-AFC6-A686-9AC76A1B5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 </a:t>
            </a:r>
            <a:r>
              <a:rPr lang="en-US" altLang="zh-CN" sz="360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(Basic idea)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839A5E-ED03-B298-0795-404D906A0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30457"/>
            <a:ext cx="10972800" cy="3886200"/>
          </a:xfrm>
        </p:spPr>
        <p:txBody>
          <a:bodyPr/>
          <a:lstStyle/>
          <a:p>
            <a:r>
              <a:rPr lang="en-US" altLang="zh-CN" dirty="0"/>
              <a:t>Key point: 	Comm.  Latency</a:t>
            </a:r>
          </a:p>
          <a:p>
            <a:pPr lvl="1"/>
            <a:r>
              <a:rPr lang="en-US" altLang="zh-CN" dirty="0"/>
              <a:t>Comp. Latency: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Comm. Latency: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Ratio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Avg Computation throughput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chemeClr val="tx1"/>
                </a:solidFill>
              </a:rPr>
              <a:t>     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C408B-3826-CBE5-E818-43E29F5C7B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08BFEDD-1428-49FD-A5DC-87F75271FC2D}"/>
              </a:ext>
            </a:extLst>
          </p:cNvPr>
          <p:cNvSpPr txBox="1"/>
          <p:nvPr/>
        </p:nvSpPr>
        <p:spPr>
          <a:xfrm>
            <a:off x="117565" y="6212988"/>
            <a:ext cx="1118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He J,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Zhai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J, Antunes T, et al.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Fastermoe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modeling and optimizing training of large-scale dynamic pre-trained models[C]//Proceedings of the 27th ACM SIGPLAN Symposium on Principles and Practice of Parallel Programming. 2022: 120-134.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3D711C5-E825-485A-8247-69AD9FBF3E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703" y="1330457"/>
            <a:ext cx="5329917" cy="221949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B5C0941-C4BD-4449-8344-578BAF232AE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703" y="3737766"/>
            <a:ext cx="4759236" cy="1883549"/>
          </a:xfrm>
          <a:prstGeom prst="rect">
            <a:avLst/>
          </a:prstGeom>
        </p:spPr>
      </p:pic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B5AB3D12-E7BB-416F-8A54-EEB55CECDD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2894474"/>
              </p:ext>
            </p:extLst>
          </p:nvPr>
        </p:nvGraphicFramePr>
        <p:xfrm>
          <a:off x="3224213" y="1687385"/>
          <a:ext cx="2206625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23" name="Equation" r:id="rId6" imgW="1625400" imgH="482400" progId="Equation.DSMT4">
                  <p:embed/>
                </p:oleObj>
              </mc:Choice>
              <mc:Fallback>
                <p:oleObj name="Equation" r:id="rId6" imgW="1625400" imgH="482400" progId="Equation.DSMT4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E4C30BDE-4CBD-4B53-9BCE-6F4C8A2D24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24213" y="1687385"/>
                        <a:ext cx="2206625" cy="65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>
            <a:extLst>
              <a:ext uri="{FF2B5EF4-FFF2-40B4-BE49-F238E27FC236}">
                <a16:creationId xmlns:a16="http://schemas.microsoft.com/office/drawing/2014/main" id="{309ECC3B-6FD6-4183-BE4A-54E2C260C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4495698"/>
              </p:ext>
            </p:extLst>
          </p:nvPr>
        </p:nvGraphicFramePr>
        <p:xfrm>
          <a:off x="3473450" y="2444750"/>
          <a:ext cx="1706563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24" name="Equation" r:id="rId8" imgW="1257120" imgH="482400" progId="Equation.DSMT4">
                  <p:embed/>
                </p:oleObj>
              </mc:Choice>
              <mc:Fallback>
                <p:oleObj name="Equation" r:id="rId8" imgW="1257120" imgH="482400" progId="Equation.DSMT4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B5AB3D12-E7BB-416F-8A54-EEB55CECDD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473450" y="2444750"/>
                        <a:ext cx="1706563" cy="65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>
            <a:extLst>
              <a:ext uri="{FF2B5EF4-FFF2-40B4-BE49-F238E27FC236}">
                <a16:creationId xmlns:a16="http://schemas.microsoft.com/office/drawing/2014/main" id="{136FB38A-7FD0-4EBC-A0DA-3217BE3B82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3601659"/>
              </p:ext>
            </p:extLst>
          </p:nvPr>
        </p:nvGraphicFramePr>
        <p:xfrm>
          <a:off x="3205163" y="3294063"/>
          <a:ext cx="1154112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25" name="Equation" r:id="rId10" imgW="850680" imgH="444240" progId="Equation.DSMT4">
                  <p:embed/>
                </p:oleObj>
              </mc:Choice>
              <mc:Fallback>
                <p:oleObj name="Equation" r:id="rId10" imgW="850680" imgH="444240" progId="Equation.DSMT4">
                  <p:embed/>
                  <p:pic>
                    <p:nvPicPr>
                      <p:cNvPr id="24" name="对象 23">
                        <a:extLst>
                          <a:ext uri="{FF2B5EF4-FFF2-40B4-BE49-F238E27FC236}">
                            <a16:creationId xmlns:a16="http://schemas.microsoft.com/office/drawing/2014/main" id="{309ECC3B-6FD6-4183-BE4A-54E2C260C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205163" y="3294063"/>
                        <a:ext cx="1154112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924156A2-235F-4A15-848E-11F6345DCA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1220298"/>
              </p:ext>
            </p:extLst>
          </p:nvPr>
        </p:nvGraphicFramePr>
        <p:xfrm>
          <a:off x="2937304" y="4645157"/>
          <a:ext cx="1516062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26" name="Equation" r:id="rId12" imgW="1117440" imgH="558720" progId="Equation.DSMT4">
                  <p:embed/>
                </p:oleObj>
              </mc:Choice>
              <mc:Fallback>
                <p:oleObj name="Equation" r:id="rId12" imgW="1117440" imgH="558720" progId="Equation.DSMT4">
                  <p:embed/>
                  <p:pic>
                    <p:nvPicPr>
                      <p:cNvPr id="26" name="对象 25">
                        <a:extLst>
                          <a:ext uri="{FF2B5EF4-FFF2-40B4-BE49-F238E27FC236}">
                            <a16:creationId xmlns:a16="http://schemas.microsoft.com/office/drawing/2014/main" id="{136FB38A-7FD0-4EBC-A0DA-3217BE3B82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937304" y="4645157"/>
                        <a:ext cx="1516062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9262789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7ADDFD-EBAB-AFC6-A686-9AC76A1B5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Faster </a:t>
            </a:r>
            <a:r>
              <a:rPr lang="en-US" altLang="zh-CN" sz="360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(Strategy)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839A5E-ED03-B298-0795-404D906A0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56" y="985987"/>
            <a:ext cx="10972800" cy="3886200"/>
          </a:xfrm>
        </p:spPr>
        <p:txBody>
          <a:bodyPr/>
          <a:lstStyle/>
          <a:p>
            <a:r>
              <a:rPr lang="en-US" altLang="zh-CN" sz="2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Shadowing Strategy</a:t>
            </a:r>
          </a:p>
          <a:p>
            <a:pPr lvl="1"/>
            <a:r>
              <a:rPr lang="en-US" altLang="zh-CN" i="0" kern="0" dirty="0">
                <a:latin typeface="+mj-lt"/>
              </a:rPr>
              <a:t>Large token, not vary large expert</a:t>
            </a:r>
          </a:p>
          <a:p>
            <a:pPr lvl="1"/>
            <a:endParaRPr lang="en-US" altLang="zh-CN" dirty="0">
              <a:latin typeface="+mj-lt"/>
            </a:endParaRPr>
          </a:p>
          <a:p>
            <a:pPr lvl="1"/>
            <a:r>
              <a:rPr lang="en-US" altLang="zh-CN" dirty="0">
                <a:latin typeface="+mj-lt"/>
              </a:rPr>
              <a:t>Shadow expert: which output used in others</a:t>
            </a:r>
            <a:endParaRPr lang="en-US" altLang="zh-CN" i="0" kern="0" dirty="0">
              <a:latin typeface="+mj-lt"/>
            </a:endParaRPr>
          </a:p>
          <a:p>
            <a:pPr lvl="1"/>
            <a:endParaRPr lang="en-US" altLang="zh-CN" i="0" kern="0" dirty="0">
              <a:latin typeface="+mj-lt"/>
            </a:endParaRPr>
          </a:p>
          <a:p>
            <a:pPr lvl="1"/>
            <a:r>
              <a:rPr lang="en-US" altLang="zh-CN" i="0" kern="0" dirty="0">
                <a:latin typeface="+mj-lt"/>
              </a:rPr>
              <a:t>Token broadcast -&gt; model broadcast</a:t>
            </a:r>
            <a:endParaRPr lang="en-US" altLang="zh-CN" i="0" kern="0" baseline="30000" dirty="0">
              <a:latin typeface="+mj-lt"/>
            </a:endParaRPr>
          </a:p>
          <a:p>
            <a:pPr lvl="1"/>
            <a:endParaRPr lang="en-US" altLang="zh-CN" i="0" kern="0" dirty="0">
              <a:latin typeface="+mj-lt"/>
            </a:endParaRPr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C408B-3826-CBE5-E818-43E29F5C7B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5236BAA-D6D4-49A8-9CF4-C0BC568F0D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713" y="1064225"/>
            <a:ext cx="4957799" cy="228125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E60F998-37CB-4C9C-B52B-82B307F4B8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256" y="3512522"/>
            <a:ext cx="7024295" cy="284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55441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E174FE-B777-4CDA-966F-CE5205C58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INFLOTA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A17ECFE-9B5A-440A-BDAA-77AD120500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83FCBE67-9E87-42D8-B7A9-272A65909F20}"/>
              </a:ext>
            </a:extLst>
          </p:cNvPr>
          <p:cNvSpPr txBox="1"/>
          <p:nvPr/>
        </p:nvSpPr>
        <p:spPr>
          <a:xfrm>
            <a:off x="117565" y="6212988"/>
            <a:ext cx="1118105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Fan X, Wang Y,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Huo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Y, et al. Joint optimization of communications and federated learning over the air[J]. IEEE Transactions on Wireless Communications, 2021, 21(6): 4434-4449.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59" name="内容占位符 2">
            <a:extLst>
              <a:ext uri="{FF2B5EF4-FFF2-40B4-BE49-F238E27FC236}">
                <a16:creationId xmlns:a16="http://schemas.microsoft.com/office/drawing/2014/main" id="{51D54F56-B51D-4284-AD8F-75A8CA504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56" y="985987"/>
            <a:ext cx="10972800" cy="3886200"/>
          </a:xfrm>
        </p:spPr>
        <p:txBody>
          <a:bodyPr/>
          <a:lstStyle/>
          <a:p>
            <a:r>
              <a:rPr lang="en-US" altLang="zh-CN" sz="2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Analog aggregation transmission</a:t>
            </a:r>
          </a:p>
          <a:p>
            <a:pPr lvl="1"/>
            <a:r>
              <a:rPr lang="en-US" altLang="zh-CN" i="0" kern="0" dirty="0">
                <a:latin typeface="+mj-lt"/>
              </a:rPr>
              <a:t>Signal Transmission</a:t>
            </a:r>
          </a:p>
          <a:p>
            <a:pPr lvl="1"/>
            <a:endParaRPr lang="en-US" altLang="zh-CN" dirty="0">
              <a:latin typeface="+mj-lt"/>
            </a:endParaRPr>
          </a:p>
          <a:p>
            <a:pPr lvl="1"/>
            <a:r>
              <a:rPr lang="en-US" altLang="zh-CN" dirty="0">
                <a:latin typeface="+mj-lt"/>
              </a:rPr>
              <a:t>Power limited:</a:t>
            </a:r>
            <a:endParaRPr lang="en-US" altLang="zh-CN" i="0" kern="0" dirty="0">
              <a:latin typeface="+mj-lt"/>
            </a:endParaRPr>
          </a:p>
          <a:p>
            <a:pPr lvl="1"/>
            <a:endParaRPr lang="en-US" altLang="zh-CN" i="0" kern="0" dirty="0">
              <a:latin typeface="+mj-lt"/>
            </a:endParaRPr>
          </a:p>
          <a:p>
            <a:pPr lvl="1"/>
            <a:r>
              <a:rPr lang="en-US" altLang="zh-CN" i="0" kern="0" dirty="0">
                <a:latin typeface="+mj-lt"/>
              </a:rPr>
              <a:t>Received signal: </a:t>
            </a:r>
          </a:p>
          <a:p>
            <a:pPr lvl="1"/>
            <a:endParaRPr lang="en-US" altLang="zh-CN" dirty="0">
              <a:latin typeface="+mj-lt"/>
            </a:endParaRPr>
          </a:p>
          <a:p>
            <a:pPr lvl="1"/>
            <a:r>
              <a:rPr lang="en-US" altLang="zh-CN" i="0" kern="0" dirty="0">
                <a:latin typeface="+mj-lt"/>
              </a:rPr>
              <a:t>Received sum parameter:</a:t>
            </a:r>
          </a:p>
          <a:p>
            <a:pPr lvl="1"/>
            <a:endParaRPr lang="en-US" altLang="zh-CN" dirty="0">
              <a:latin typeface="+mj-lt"/>
            </a:endParaRPr>
          </a:p>
          <a:p>
            <a:pPr lvl="1"/>
            <a:r>
              <a:rPr lang="en-US" altLang="zh-CN" i="0" kern="0" dirty="0">
                <a:latin typeface="+mj-lt"/>
              </a:rPr>
              <a:t>All worker transmit params simultaneously</a:t>
            </a:r>
          </a:p>
          <a:p>
            <a:pPr lvl="1"/>
            <a:endParaRPr lang="en-US" altLang="zh-CN" dirty="0">
              <a:latin typeface="+mj-lt"/>
            </a:endParaRPr>
          </a:p>
          <a:p>
            <a:pPr marL="457200" lvl="1" indent="0">
              <a:buNone/>
            </a:pPr>
            <a:endParaRPr lang="en-US" altLang="zh-CN" i="0" kern="0" dirty="0">
              <a:latin typeface="+mj-lt"/>
            </a:endParaRPr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  <p:graphicFrame>
        <p:nvGraphicFramePr>
          <p:cNvPr id="60" name="对象 59">
            <a:extLst>
              <a:ext uri="{FF2B5EF4-FFF2-40B4-BE49-F238E27FC236}">
                <a16:creationId xmlns:a16="http://schemas.microsoft.com/office/drawing/2014/main" id="{5DB12469-F4F5-4602-B89D-598EE4F000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8675181"/>
              </p:ext>
            </p:extLst>
          </p:nvPr>
        </p:nvGraphicFramePr>
        <p:xfrm>
          <a:off x="2919332" y="1968923"/>
          <a:ext cx="3714247" cy="9851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60" name="Equation" r:id="rId4" imgW="1917360" imgH="507960" progId="Equation.DSMT4">
                  <p:embed/>
                </p:oleObj>
              </mc:Choice>
              <mc:Fallback>
                <p:oleObj name="Equation" r:id="rId4" imgW="1917360" imgH="507960" progId="Equation.DSMT4">
                  <p:embed/>
                  <p:pic>
                    <p:nvPicPr>
                      <p:cNvPr id="26" name="对象 25">
                        <a:extLst>
                          <a:ext uri="{FF2B5EF4-FFF2-40B4-BE49-F238E27FC236}">
                            <a16:creationId xmlns:a16="http://schemas.microsoft.com/office/drawing/2014/main" id="{136FB38A-7FD0-4EBC-A0DA-3217BE3B82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19332" y="1968923"/>
                        <a:ext cx="3714247" cy="9851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对象 62">
            <a:extLst>
              <a:ext uri="{FF2B5EF4-FFF2-40B4-BE49-F238E27FC236}">
                <a16:creationId xmlns:a16="http://schemas.microsoft.com/office/drawing/2014/main" id="{67582059-9B35-4603-8243-05E1C52DF6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6078305"/>
              </p:ext>
            </p:extLst>
          </p:nvPr>
        </p:nvGraphicFramePr>
        <p:xfrm>
          <a:off x="3116724" y="2964484"/>
          <a:ext cx="3319462" cy="665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61" name="Equation" r:id="rId6" imgW="1714320" imgH="342720" progId="Equation.DSMT4">
                  <p:embed/>
                </p:oleObj>
              </mc:Choice>
              <mc:Fallback>
                <p:oleObj name="Equation" r:id="rId6" imgW="1714320" imgH="342720" progId="Equation.DSMT4">
                  <p:embed/>
                  <p:pic>
                    <p:nvPicPr>
                      <p:cNvPr id="60" name="对象 59">
                        <a:extLst>
                          <a:ext uri="{FF2B5EF4-FFF2-40B4-BE49-F238E27FC236}">
                            <a16:creationId xmlns:a16="http://schemas.microsoft.com/office/drawing/2014/main" id="{5DB12469-F4F5-4602-B89D-598EE4F000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16724" y="2964484"/>
                        <a:ext cx="3319462" cy="665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5" name="对象 64">
            <a:extLst>
              <a:ext uri="{FF2B5EF4-FFF2-40B4-BE49-F238E27FC236}">
                <a16:creationId xmlns:a16="http://schemas.microsoft.com/office/drawing/2014/main" id="{4FC51CE6-CD0D-435E-973D-483018133B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3134822"/>
              </p:ext>
            </p:extLst>
          </p:nvPr>
        </p:nvGraphicFramePr>
        <p:xfrm>
          <a:off x="4111733" y="3559185"/>
          <a:ext cx="6959600" cy="936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62" name="Equation" r:id="rId8" imgW="3593880" imgH="482400" progId="Equation.DSMT4">
                  <p:embed/>
                </p:oleObj>
              </mc:Choice>
              <mc:Fallback>
                <p:oleObj name="Equation" r:id="rId8" imgW="3593880" imgH="482400" progId="Equation.DSMT4">
                  <p:embed/>
                  <p:pic>
                    <p:nvPicPr>
                      <p:cNvPr id="63" name="对象 62">
                        <a:extLst>
                          <a:ext uri="{FF2B5EF4-FFF2-40B4-BE49-F238E27FC236}">
                            <a16:creationId xmlns:a16="http://schemas.microsoft.com/office/drawing/2014/main" id="{67582059-9B35-4603-8243-05E1C52DF6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11733" y="3559185"/>
                        <a:ext cx="6959600" cy="936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00444B6D-1367-4799-B221-98265B7DF1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752363"/>
              </p:ext>
            </p:extLst>
          </p:nvPr>
        </p:nvGraphicFramePr>
        <p:xfrm>
          <a:off x="3633456" y="1395632"/>
          <a:ext cx="2286000" cy="688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63" name="Equation" r:id="rId10" imgW="1180800" imgH="355320" progId="Equation.DSMT4">
                  <p:embed/>
                </p:oleObj>
              </mc:Choice>
              <mc:Fallback>
                <p:oleObj name="Equation" r:id="rId10" imgW="1180800" imgH="355320" progId="Equation.DSMT4">
                  <p:embed/>
                  <p:pic>
                    <p:nvPicPr>
                      <p:cNvPr id="63" name="对象 62">
                        <a:extLst>
                          <a:ext uri="{FF2B5EF4-FFF2-40B4-BE49-F238E27FC236}">
                            <a16:creationId xmlns:a16="http://schemas.microsoft.com/office/drawing/2014/main" id="{67582059-9B35-4603-8243-05E1C52DF6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633456" y="1395632"/>
                        <a:ext cx="2286000" cy="688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841106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6D643C-B0B1-FEFB-1A7A-C504EE682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F21B45-7B06-FABC-6A8B-9841DA8A1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7E70C7-1D63-A0F1-3702-EBCF951FB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829" y="1346200"/>
            <a:ext cx="6464300" cy="3886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research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3333FF"/>
                </a:solidFill>
              </a:rPr>
              <a:t>Proposed design</a:t>
            </a:r>
            <a:r>
              <a:rPr lang="zh-CN" altLang="en-US" dirty="0">
                <a:solidFill>
                  <a:srgbClr val="3333FF"/>
                </a:solidFill>
              </a:rPr>
              <a:t> </a:t>
            </a:r>
            <a:r>
              <a:rPr lang="en-US" altLang="zh-CN" dirty="0">
                <a:solidFill>
                  <a:srgbClr val="3333FF"/>
                </a:solidFill>
              </a:rPr>
              <a:t>and</a:t>
            </a:r>
            <a:r>
              <a:rPr lang="zh-CN" altLang="en-US" dirty="0">
                <a:solidFill>
                  <a:srgbClr val="3333FF"/>
                </a:solidFill>
              </a:rPr>
              <a:t> </a:t>
            </a:r>
            <a:r>
              <a:rPr lang="en-US" dirty="0">
                <a:solidFill>
                  <a:srgbClr val="3333FF"/>
                </a:solidFill>
              </a:rPr>
              <a:t>method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Preliminary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esults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ummary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f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uture work</a:t>
            </a:r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7476D-5606-8508-D3D2-25933D2BBD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160570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3B861-A924-2E3A-D70E-EFCB4D9E1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Motivation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4ED5F-A432-252E-94C0-D720FE76D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304" y="1022348"/>
            <a:ext cx="10972800" cy="1562100"/>
          </a:xfrm>
        </p:spPr>
        <p:txBody>
          <a:bodyPr/>
          <a:lstStyle/>
          <a:p>
            <a:r>
              <a:rPr lang="en-US" sz="2800" dirty="0"/>
              <a:t>Problems in </a:t>
            </a:r>
            <a:r>
              <a:rPr lang="en-US" altLang="zh-CN" sz="2800" dirty="0"/>
              <a:t>existing</a:t>
            </a:r>
            <a:r>
              <a:rPr lang="en-US" sz="2800" dirty="0"/>
              <a:t> Distributed </a:t>
            </a:r>
            <a:r>
              <a:rPr lang="en-US" sz="2800" dirty="0" err="1"/>
              <a:t>MoE</a:t>
            </a:r>
            <a:r>
              <a:rPr lang="en-US" sz="2800" dirty="0"/>
              <a:t> methods</a:t>
            </a:r>
          </a:p>
          <a:p>
            <a:pPr lvl="1"/>
            <a:r>
              <a:rPr lang="en-US" sz="2400" dirty="0"/>
              <a:t>Ideal Comm. Env.</a:t>
            </a:r>
          </a:p>
          <a:p>
            <a:pPr lvl="1"/>
            <a:r>
              <a:rPr lang="en-US" sz="2400" dirty="0"/>
              <a:t>Data &amp; device heterogeneity.</a:t>
            </a:r>
          </a:p>
          <a:p>
            <a:pPr lvl="1"/>
            <a:r>
              <a:rPr lang="en-US" sz="2400" dirty="0"/>
              <a:t>Top k expert selection.</a:t>
            </a:r>
          </a:p>
          <a:p>
            <a:pPr lvl="1"/>
            <a:r>
              <a:rPr lang="en-US" altLang="zh-CN" sz="2400" dirty="0"/>
              <a:t>Q:</a:t>
            </a:r>
            <a:r>
              <a:rPr lang="zh-CN" altLang="en-US" sz="2400" dirty="0"/>
              <a:t> </a:t>
            </a:r>
            <a:r>
              <a:rPr lang="en-US" altLang="zh-CN" sz="2400" dirty="0"/>
              <a:t>How to make </a:t>
            </a:r>
            <a:r>
              <a:rPr lang="en-US" altLang="zh-CN" sz="2400" dirty="0" err="1"/>
              <a:t>MoE</a:t>
            </a:r>
            <a:r>
              <a:rPr lang="en-US" altLang="zh-CN" sz="2400" dirty="0"/>
              <a:t> fit with real-world deployment?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C7E7ED-1523-94D6-2C05-9052726081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DE5FEB-E474-AEFE-CA20-2C154594C241}"/>
              </a:ext>
            </a:extLst>
          </p:cNvPr>
          <p:cNvSpPr/>
          <p:nvPr/>
        </p:nvSpPr>
        <p:spPr bwMode="auto">
          <a:xfrm>
            <a:off x="643898" y="3688827"/>
            <a:ext cx="10904203" cy="3016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F96BBE-8EEC-8FD8-127F-5F5600AE6905}"/>
              </a:ext>
            </a:extLst>
          </p:cNvPr>
          <p:cNvSpPr/>
          <p:nvPr/>
        </p:nvSpPr>
        <p:spPr bwMode="auto">
          <a:xfrm>
            <a:off x="4885509" y="4011099"/>
            <a:ext cx="2566851" cy="1056037"/>
          </a:xfrm>
          <a:prstGeom prst="rect">
            <a:avLst/>
          </a:prstGeom>
          <a:solidFill>
            <a:srgbClr val="B2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i="0" dirty="0">
                <a:solidFill>
                  <a:srgbClr val="000000"/>
                </a:solidFill>
              </a:rPr>
              <a:t>How to select workers based on </a:t>
            </a:r>
            <a:r>
              <a:rPr lang="en-US" altLang="zh-CN" sz="2000" i="0" dirty="0">
                <a:solidFill>
                  <a:srgbClr val="000000"/>
                </a:solidFill>
              </a:rPr>
              <a:t>Dataset &amp; local resource?</a:t>
            </a:r>
            <a:endParaRPr lang="en-US" sz="2000" i="0" dirty="0">
              <a:solidFill>
                <a:srgbClr val="00000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DD2E18A-F373-58D0-6B48-FA82B9E95A26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 bwMode="auto">
          <a:xfrm flipV="1">
            <a:off x="7452360" y="4539117"/>
            <a:ext cx="916703" cy="1"/>
          </a:xfrm>
          <a:prstGeom prst="straightConnector1">
            <a:avLst/>
          </a:prstGeom>
          <a:ln w="28575" cap="flat" cmpd="sng" algn="ctr">
            <a:solidFill>
              <a:srgbClr val="3C3C77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21A7F17-6D9E-9388-E0AD-79C9323EA993}"/>
              </a:ext>
            </a:extLst>
          </p:cNvPr>
          <p:cNvSpPr/>
          <p:nvPr/>
        </p:nvSpPr>
        <p:spPr bwMode="auto">
          <a:xfrm>
            <a:off x="1137970" y="4011099"/>
            <a:ext cx="2937401" cy="1056037"/>
          </a:xfrm>
          <a:prstGeom prst="rect">
            <a:avLst/>
          </a:prstGeom>
          <a:solidFill>
            <a:srgbClr val="B2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000" i="0" dirty="0">
                <a:solidFill>
                  <a:srgbClr val="000000"/>
                </a:solidFill>
              </a:rPr>
              <a:t>How to select workers based on Comm. Cost?</a:t>
            </a:r>
            <a:endParaRPr lang="en-US" sz="2000" i="0" dirty="0">
              <a:solidFill>
                <a:srgbClr val="00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DABE5D-6F1C-9076-DEC2-B5F112E91B1C}"/>
              </a:ext>
            </a:extLst>
          </p:cNvPr>
          <p:cNvSpPr/>
          <p:nvPr/>
        </p:nvSpPr>
        <p:spPr bwMode="auto">
          <a:xfrm>
            <a:off x="8369063" y="4011098"/>
            <a:ext cx="2684967" cy="1056037"/>
          </a:xfrm>
          <a:prstGeom prst="rect">
            <a:avLst/>
          </a:prstGeom>
          <a:solidFill>
            <a:srgbClr val="B2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i="0" dirty="0">
                <a:solidFill>
                  <a:srgbClr val="000000"/>
                </a:solidFill>
              </a:rPr>
              <a:t>How to ensure data security?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EB5BD1D-57C4-B094-5A81-794D3739A8EF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 bwMode="auto">
          <a:xfrm>
            <a:off x="4075371" y="4539118"/>
            <a:ext cx="810138" cy="0"/>
          </a:xfrm>
          <a:prstGeom prst="straightConnector1">
            <a:avLst/>
          </a:prstGeom>
          <a:ln w="28575" cap="flat" cmpd="sng" algn="ctr">
            <a:solidFill>
              <a:srgbClr val="3C3C77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7CBFF02-25DF-5597-85E4-3D45DCD9BF56}"/>
              </a:ext>
            </a:extLst>
          </p:cNvPr>
          <p:cNvSpPr txBox="1"/>
          <p:nvPr/>
        </p:nvSpPr>
        <p:spPr>
          <a:xfrm>
            <a:off x="406400" y="3179353"/>
            <a:ext cx="110562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rPr>
              <a:t>Solutions</a:t>
            </a:r>
            <a:r>
              <a:rPr lang="en-US" altLang="zh-CN" sz="2800" i="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Distributed Mix of expert with Over-the-air (</a:t>
            </a:r>
            <a:r>
              <a:rPr lang="en-US" altLang="zh-CN" sz="2800" i="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lang="en-US" altLang="zh-CN" sz="2800" i="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-OTA)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2D6B0F2C-3363-475B-B352-1A570D4C7DBE}"/>
              </a:ext>
            </a:extLst>
          </p:cNvPr>
          <p:cNvSpPr/>
          <p:nvPr/>
        </p:nvSpPr>
        <p:spPr bwMode="auto">
          <a:xfrm>
            <a:off x="4885509" y="5389407"/>
            <a:ext cx="2566851" cy="10560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000" i="0" dirty="0">
                <a:solidFill>
                  <a:srgbClr val="000000"/>
                </a:solidFill>
              </a:rPr>
              <a:t>Still working on it</a:t>
            </a:r>
          </a:p>
        </p:txBody>
      </p:sp>
      <p:cxnSp>
        <p:nvCxnSpPr>
          <p:cNvPr id="22" name="Straight Arrow Connector 7">
            <a:extLst>
              <a:ext uri="{FF2B5EF4-FFF2-40B4-BE49-F238E27FC236}">
                <a16:creationId xmlns:a16="http://schemas.microsoft.com/office/drawing/2014/main" id="{8FDAEE2A-64F1-4DFA-943F-35B0DD204C4B}"/>
              </a:ext>
            </a:extLst>
          </p:cNvPr>
          <p:cNvCxnSpPr>
            <a:cxnSpLocks/>
            <a:stCxn id="21" idx="3"/>
            <a:endCxn id="24" idx="1"/>
          </p:cNvCxnSpPr>
          <p:nvPr/>
        </p:nvCxnSpPr>
        <p:spPr bwMode="auto">
          <a:xfrm flipV="1">
            <a:off x="7452360" y="5917425"/>
            <a:ext cx="916703" cy="1"/>
          </a:xfrm>
          <a:prstGeom prst="straightConnector1">
            <a:avLst/>
          </a:prstGeom>
          <a:ln w="28575" cap="flat" cmpd="sng" algn="ctr">
            <a:solidFill>
              <a:srgbClr val="3C3C77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8">
            <a:extLst>
              <a:ext uri="{FF2B5EF4-FFF2-40B4-BE49-F238E27FC236}">
                <a16:creationId xmlns:a16="http://schemas.microsoft.com/office/drawing/2014/main" id="{76FA4730-A65C-46D8-BB0B-CFCBB8E4ED72}"/>
              </a:ext>
            </a:extLst>
          </p:cNvPr>
          <p:cNvSpPr/>
          <p:nvPr/>
        </p:nvSpPr>
        <p:spPr bwMode="auto">
          <a:xfrm>
            <a:off x="1137970" y="5389407"/>
            <a:ext cx="2937401" cy="10560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000" i="0" kern="0" dirty="0">
                <a:solidFill>
                  <a:schemeClr val="tx1"/>
                </a:solidFill>
              </a:rPr>
              <a:t>Gate score &amp; </a:t>
            </a:r>
          </a:p>
          <a:p>
            <a:pPr algn="ctr">
              <a:defRPr/>
            </a:pPr>
            <a:r>
              <a:rPr lang="en-US" altLang="zh-CN" sz="2000" i="0" kern="0" dirty="0">
                <a:solidFill>
                  <a:schemeClr val="tx1"/>
                </a:solidFill>
              </a:rPr>
              <a:t>Joint Optimization</a:t>
            </a:r>
            <a:endParaRPr lang="en-US" sz="2000" i="0" dirty="0">
              <a:solidFill>
                <a:schemeClr val="tx1"/>
              </a:solidFill>
            </a:endParaRPr>
          </a:p>
        </p:txBody>
      </p:sp>
      <p:sp>
        <p:nvSpPr>
          <p:cNvPr id="24" name="Rectangle 9">
            <a:extLst>
              <a:ext uri="{FF2B5EF4-FFF2-40B4-BE49-F238E27FC236}">
                <a16:creationId xmlns:a16="http://schemas.microsoft.com/office/drawing/2014/main" id="{7FDD8C41-B359-4A90-80A9-520811DB5BD7}"/>
              </a:ext>
            </a:extLst>
          </p:cNvPr>
          <p:cNvSpPr/>
          <p:nvPr/>
        </p:nvSpPr>
        <p:spPr bwMode="auto">
          <a:xfrm>
            <a:off x="8369063" y="5389406"/>
            <a:ext cx="2684967" cy="10560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i="0" dirty="0">
                <a:solidFill>
                  <a:srgbClr val="000000"/>
                </a:solidFill>
              </a:rPr>
              <a:t>Still working on it</a:t>
            </a:r>
          </a:p>
        </p:txBody>
      </p:sp>
      <p:cxnSp>
        <p:nvCxnSpPr>
          <p:cNvPr id="25" name="Straight Arrow Connector 10">
            <a:extLst>
              <a:ext uri="{FF2B5EF4-FFF2-40B4-BE49-F238E27FC236}">
                <a16:creationId xmlns:a16="http://schemas.microsoft.com/office/drawing/2014/main" id="{E44E92C3-2E3A-4A01-B242-89AE80111A35}"/>
              </a:ext>
            </a:extLst>
          </p:cNvPr>
          <p:cNvCxnSpPr>
            <a:cxnSpLocks/>
            <a:endCxn id="21" idx="1"/>
          </p:cNvCxnSpPr>
          <p:nvPr/>
        </p:nvCxnSpPr>
        <p:spPr bwMode="auto">
          <a:xfrm>
            <a:off x="4075371" y="5917426"/>
            <a:ext cx="810138" cy="0"/>
          </a:xfrm>
          <a:prstGeom prst="straightConnector1">
            <a:avLst/>
          </a:prstGeom>
          <a:ln w="28575" cap="flat" cmpd="sng" algn="ctr">
            <a:solidFill>
              <a:srgbClr val="3C3C77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359505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0637A96D-3A34-4A9C-B38B-5D9F189D0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57" y="4895353"/>
            <a:ext cx="10972800" cy="1562100"/>
          </a:xfrm>
        </p:spPr>
        <p:txBody>
          <a:bodyPr/>
          <a:lstStyle/>
          <a:p>
            <a:r>
              <a:rPr lang="en-US" sz="2800" dirty="0"/>
              <a:t>Worker 0:</a:t>
            </a:r>
          </a:p>
          <a:p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BC3C57-E873-72A4-7924-C4644AA9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Method: </a:t>
            </a:r>
            <a:r>
              <a:rPr lang="en-US" altLang="zh-CN" sz="360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-OTA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3F85E-DC2D-9B24-0CDB-5400EE3B8A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17</a:t>
            </a:fld>
            <a:endParaRPr lang="zh-CN" altLang="en-US"/>
          </a:p>
        </p:txBody>
      </p:sp>
      <p:sp>
        <p:nvSpPr>
          <p:cNvPr id="19" name="TextBox 11">
            <a:extLst>
              <a:ext uri="{FF2B5EF4-FFF2-40B4-BE49-F238E27FC236}">
                <a16:creationId xmlns:a16="http://schemas.microsoft.com/office/drawing/2014/main" id="{46909B20-637B-492B-A683-7CB9FF63F832}"/>
              </a:ext>
            </a:extLst>
          </p:cNvPr>
          <p:cNvSpPr txBox="1"/>
          <p:nvPr/>
        </p:nvSpPr>
        <p:spPr>
          <a:xfrm>
            <a:off x="932792" y="1063891"/>
            <a:ext cx="96900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OTA: to</a:t>
            </a:r>
            <a:r>
              <a:rPr lang="zh-CN" altLang="en-US" sz="2800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 </a:t>
            </a:r>
            <a:r>
              <a:rPr lang="en-US" altLang="zh-CN" sz="2800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enhance</a:t>
            </a:r>
            <a:r>
              <a:rPr lang="zh-CN" altLang="en-US" sz="2800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 </a:t>
            </a:r>
            <a:r>
              <a:rPr lang="en-US" altLang="zh-CN" sz="280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comm. efficiency</a:t>
            </a:r>
            <a:endParaRPr lang="zh-CN" altLang="en-US" sz="2800" i="0" kern="0" dirty="0">
              <a:solidFill>
                <a:srgbClr val="0000DA"/>
              </a:solidFill>
              <a:latin typeface="+mj-lt"/>
              <a:ea typeface="ＭＳ Ｐゴシック" pitchFamily="-112" charset="-128"/>
              <a:cs typeface="Arial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7E679E8-27FF-4E60-8CCA-6CD72DD146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66" y="1859322"/>
            <a:ext cx="7057934" cy="293908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B62EB7B-CC7D-4106-B878-4C07EF3BD36D}"/>
              </a:ext>
            </a:extLst>
          </p:cNvPr>
          <p:cNvSpPr/>
          <p:nvPr/>
        </p:nvSpPr>
        <p:spPr bwMode="auto">
          <a:xfrm>
            <a:off x="5207352" y="1977981"/>
            <a:ext cx="670934" cy="2692539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dash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390D216-4353-416F-9FF9-DDB86BFA8109}"/>
              </a:ext>
            </a:extLst>
          </p:cNvPr>
          <p:cNvSpPr/>
          <p:nvPr/>
        </p:nvSpPr>
        <p:spPr bwMode="auto">
          <a:xfrm>
            <a:off x="7997031" y="1962647"/>
            <a:ext cx="3242944" cy="2944878"/>
          </a:xfrm>
          <a:prstGeom prst="rect">
            <a:avLst/>
          </a:prstGeom>
          <a:solidFill>
            <a:schemeClr val="accent3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OTA Aggregation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20CFD6D-AC6F-4F93-A615-356F58620A9A}"/>
              </a:ext>
            </a:extLst>
          </p:cNvPr>
          <p:cNvSpPr/>
          <p:nvPr/>
        </p:nvSpPr>
        <p:spPr bwMode="auto">
          <a:xfrm>
            <a:off x="8364040" y="2391042"/>
            <a:ext cx="1254463" cy="22003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Gating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Network</a:t>
            </a: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37FACF48-CD3B-4A2D-8461-B3D6B5175779}"/>
              </a:ext>
            </a:extLst>
          </p:cNvPr>
          <p:cNvSpPr/>
          <p:nvPr/>
        </p:nvSpPr>
        <p:spPr bwMode="auto">
          <a:xfrm>
            <a:off x="7669999" y="2483785"/>
            <a:ext cx="619746" cy="304666"/>
          </a:xfrm>
          <a:prstGeom prst="rightArrow">
            <a:avLst/>
          </a:prstGeom>
          <a:solidFill>
            <a:srgbClr val="FFCC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8" name="箭头: 右 17">
            <a:extLst>
              <a:ext uri="{FF2B5EF4-FFF2-40B4-BE49-F238E27FC236}">
                <a16:creationId xmlns:a16="http://schemas.microsoft.com/office/drawing/2014/main" id="{46905806-B8A8-4D4B-8663-CD21C530C455}"/>
              </a:ext>
            </a:extLst>
          </p:cNvPr>
          <p:cNvSpPr/>
          <p:nvPr/>
        </p:nvSpPr>
        <p:spPr bwMode="auto">
          <a:xfrm>
            <a:off x="7669999" y="3186575"/>
            <a:ext cx="619746" cy="304666"/>
          </a:xfrm>
          <a:prstGeom prst="rightArrow">
            <a:avLst/>
          </a:prstGeom>
          <a:solidFill>
            <a:srgbClr val="FFCC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20" name="箭头: 右 19">
            <a:extLst>
              <a:ext uri="{FF2B5EF4-FFF2-40B4-BE49-F238E27FC236}">
                <a16:creationId xmlns:a16="http://schemas.microsoft.com/office/drawing/2014/main" id="{DF465F03-93DC-4819-A1D7-B2A041251750}"/>
              </a:ext>
            </a:extLst>
          </p:cNvPr>
          <p:cNvSpPr/>
          <p:nvPr/>
        </p:nvSpPr>
        <p:spPr bwMode="auto">
          <a:xfrm>
            <a:off x="7669999" y="4073237"/>
            <a:ext cx="619746" cy="304666"/>
          </a:xfrm>
          <a:prstGeom prst="rightArrow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2EDA90EE-20B4-43B4-82CA-49C533E7C783}"/>
              </a:ext>
            </a:extLst>
          </p:cNvPr>
          <p:cNvSpPr/>
          <p:nvPr/>
        </p:nvSpPr>
        <p:spPr bwMode="auto">
          <a:xfrm>
            <a:off x="9962478" y="2971800"/>
            <a:ext cx="914400" cy="914400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i="0" dirty="0">
                <a:latin typeface="+mn-lt"/>
              </a:rPr>
              <a:t>OTA</a:t>
            </a:r>
            <a:endParaRPr lang="zh-CN" altLang="en-US" sz="2000" i="0" dirty="0">
              <a:latin typeface="+mn-lt"/>
            </a:endParaRPr>
          </a:p>
        </p:txBody>
      </p:sp>
      <p:sp>
        <p:nvSpPr>
          <p:cNvPr id="21" name="箭头: 右 20">
            <a:extLst>
              <a:ext uri="{FF2B5EF4-FFF2-40B4-BE49-F238E27FC236}">
                <a16:creationId xmlns:a16="http://schemas.microsoft.com/office/drawing/2014/main" id="{FC660005-8E43-4E15-8AEB-90002471CDC5}"/>
              </a:ext>
            </a:extLst>
          </p:cNvPr>
          <p:cNvSpPr/>
          <p:nvPr/>
        </p:nvSpPr>
        <p:spPr bwMode="auto">
          <a:xfrm>
            <a:off x="9589309" y="3346449"/>
            <a:ext cx="359394" cy="165101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22" name="内容占位符 2">
            <a:extLst>
              <a:ext uri="{FF2B5EF4-FFF2-40B4-BE49-F238E27FC236}">
                <a16:creationId xmlns:a16="http://schemas.microsoft.com/office/drawing/2014/main" id="{391E9B17-895A-477B-A9D7-9F44AEF6FFBE}"/>
              </a:ext>
            </a:extLst>
          </p:cNvPr>
          <p:cNvSpPr txBox="1">
            <a:spLocks/>
          </p:cNvSpPr>
          <p:nvPr/>
        </p:nvSpPr>
        <p:spPr bwMode="auto">
          <a:xfrm>
            <a:off x="7601429" y="5210769"/>
            <a:ext cx="3480228" cy="962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All-to-one comm.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i="0" kern="0" dirty="0"/>
              <a:t>Sum naturally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Cost Efficient Gate</a:t>
            </a:r>
          </a:p>
        </p:txBody>
      </p:sp>
      <p:sp>
        <p:nvSpPr>
          <p:cNvPr id="23" name="箭头: 右 22">
            <a:extLst>
              <a:ext uri="{FF2B5EF4-FFF2-40B4-BE49-F238E27FC236}">
                <a16:creationId xmlns:a16="http://schemas.microsoft.com/office/drawing/2014/main" id="{0F8A0FBC-403E-4E52-AC9D-23C9BC28F266}"/>
              </a:ext>
            </a:extLst>
          </p:cNvPr>
          <p:cNvSpPr/>
          <p:nvPr/>
        </p:nvSpPr>
        <p:spPr bwMode="auto">
          <a:xfrm>
            <a:off x="10946599" y="3276666"/>
            <a:ext cx="619746" cy="304666"/>
          </a:xfrm>
          <a:prstGeom prst="rightArrow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EC12EF26-1945-499F-B69E-E82919DD9301}"/>
              </a:ext>
            </a:extLst>
          </p:cNvPr>
          <p:cNvSpPr/>
          <p:nvPr/>
        </p:nvSpPr>
        <p:spPr bwMode="auto">
          <a:xfrm rot="1878019">
            <a:off x="9592014" y="2828235"/>
            <a:ext cx="359394" cy="165101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25" name="箭头: 右 24">
            <a:extLst>
              <a:ext uri="{FF2B5EF4-FFF2-40B4-BE49-F238E27FC236}">
                <a16:creationId xmlns:a16="http://schemas.microsoft.com/office/drawing/2014/main" id="{E71D4E12-0210-4FFC-A124-02969FB1F7EE}"/>
              </a:ext>
            </a:extLst>
          </p:cNvPr>
          <p:cNvSpPr/>
          <p:nvPr/>
        </p:nvSpPr>
        <p:spPr bwMode="auto">
          <a:xfrm rot="19290912">
            <a:off x="9594749" y="3886200"/>
            <a:ext cx="359394" cy="165101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C5791D82-0610-43A5-B00D-2A309946A6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7143122"/>
              </p:ext>
            </p:extLst>
          </p:nvPr>
        </p:nvGraphicFramePr>
        <p:xfrm>
          <a:off x="2368797" y="5342769"/>
          <a:ext cx="3581920" cy="386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0" name="Equation" r:id="rId5" imgW="2234880" imgH="241200" progId="Equation.DSMT4">
                  <p:embed/>
                </p:oleObj>
              </mc:Choice>
              <mc:Fallback>
                <p:oleObj name="Equation" r:id="rId5" imgW="2234880" imgH="241200" progId="Equation.DSMT4">
                  <p:embed/>
                  <p:pic>
                    <p:nvPicPr>
                      <p:cNvPr id="24" name="对象 23">
                        <a:extLst>
                          <a:ext uri="{FF2B5EF4-FFF2-40B4-BE49-F238E27FC236}">
                            <a16:creationId xmlns:a16="http://schemas.microsoft.com/office/drawing/2014/main" id="{309ECC3B-6FD6-4183-BE4A-54E2C260C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68797" y="5342769"/>
                        <a:ext cx="3581920" cy="386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>
            <a:extLst>
              <a:ext uri="{FF2B5EF4-FFF2-40B4-BE49-F238E27FC236}">
                <a16:creationId xmlns:a16="http://schemas.microsoft.com/office/drawing/2014/main" id="{40EB95A1-0B07-478B-82C0-067E409E37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3183553"/>
              </p:ext>
            </p:extLst>
          </p:nvPr>
        </p:nvGraphicFramePr>
        <p:xfrm>
          <a:off x="2355821" y="4926001"/>
          <a:ext cx="3765607" cy="386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1" name="Equation" r:id="rId7" imgW="2349360" imgH="241200" progId="Equation.DSMT4">
                  <p:embed/>
                </p:oleObj>
              </mc:Choice>
              <mc:Fallback>
                <p:oleObj name="Equation" r:id="rId7" imgW="2349360" imgH="241200" progId="Equation.DSMT4">
                  <p:embed/>
                  <p:pic>
                    <p:nvPicPr>
                      <p:cNvPr id="27" name="对象 26">
                        <a:extLst>
                          <a:ext uri="{FF2B5EF4-FFF2-40B4-BE49-F238E27FC236}">
                            <a16:creationId xmlns:a16="http://schemas.microsoft.com/office/drawing/2014/main" id="{C5791D82-0610-43A5-B00D-2A309946A6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55821" y="4926001"/>
                        <a:ext cx="3765607" cy="386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>
            <a:extLst>
              <a:ext uri="{FF2B5EF4-FFF2-40B4-BE49-F238E27FC236}">
                <a16:creationId xmlns:a16="http://schemas.microsoft.com/office/drawing/2014/main" id="{C7847BC8-77D9-4F61-BB15-56C0E7CD3A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8567549"/>
              </p:ext>
            </p:extLst>
          </p:nvPr>
        </p:nvGraphicFramePr>
        <p:xfrm>
          <a:off x="2693988" y="5794109"/>
          <a:ext cx="2930525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2" name="Equation" r:id="rId9" imgW="1828800" imgH="291960" progId="Equation.DSMT4">
                  <p:embed/>
                </p:oleObj>
              </mc:Choice>
              <mc:Fallback>
                <p:oleObj name="Equation" r:id="rId9" imgW="1828800" imgH="291960" progId="Equation.DSMT4">
                  <p:embed/>
                  <p:pic>
                    <p:nvPicPr>
                      <p:cNvPr id="27" name="对象 26">
                        <a:extLst>
                          <a:ext uri="{FF2B5EF4-FFF2-40B4-BE49-F238E27FC236}">
                            <a16:creationId xmlns:a16="http://schemas.microsoft.com/office/drawing/2014/main" id="{C5791D82-0610-43A5-B00D-2A309946A6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693988" y="5794109"/>
                        <a:ext cx="2930525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>
            <a:extLst>
              <a:ext uri="{FF2B5EF4-FFF2-40B4-BE49-F238E27FC236}">
                <a16:creationId xmlns:a16="http://schemas.microsoft.com/office/drawing/2014/main" id="{31E907DF-B417-47D7-8E4F-1ECC208949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6990038"/>
              </p:ext>
            </p:extLst>
          </p:nvPr>
        </p:nvGraphicFramePr>
        <p:xfrm>
          <a:off x="3221038" y="6184900"/>
          <a:ext cx="2035175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3" name="Equation" r:id="rId11" imgW="1269720" imgH="342720" progId="Equation.DSMT4">
                  <p:embed/>
                </p:oleObj>
              </mc:Choice>
              <mc:Fallback>
                <p:oleObj name="Equation" r:id="rId11" imgW="1269720" imgH="342720" progId="Equation.DSMT4">
                  <p:embed/>
                  <p:pic>
                    <p:nvPicPr>
                      <p:cNvPr id="30" name="对象 29">
                        <a:extLst>
                          <a:ext uri="{FF2B5EF4-FFF2-40B4-BE49-F238E27FC236}">
                            <a16:creationId xmlns:a16="http://schemas.microsoft.com/office/drawing/2014/main" id="{C7847BC8-77D9-4F61-BB15-56C0E7CD3A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221038" y="6184900"/>
                        <a:ext cx="2035175" cy="546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矩形 25">
            <a:extLst>
              <a:ext uri="{FF2B5EF4-FFF2-40B4-BE49-F238E27FC236}">
                <a16:creationId xmlns:a16="http://schemas.microsoft.com/office/drawing/2014/main" id="{704E8940-CE77-4913-9E0B-EF0338F6DCEE}"/>
              </a:ext>
            </a:extLst>
          </p:cNvPr>
          <p:cNvSpPr/>
          <p:nvPr/>
        </p:nvSpPr>
        <p:spPr bwMode="auto">
          <a:xfrm>
            <a:off x="2635250" y="1794103"/>
            <a:ext cx="1016000" cy="1107030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CFAB7DC-6BAB-4F85-947E-70F8F250B2BC}"/>
              </a:ext>
            </a:extLst>
          </p:cNvPr>
          <p:cNvSpPr txBox="1"/>
          <p:nvPr/>
        </p:nvSpPr>
        <p:spPr>
          <a:xfrm>
            <a:off x="2501242" y="1479261"/>
            <a:ext cx="156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0" dirty="0">
                <a:latin typeface="+mj-lt"/>
              </a:rPr>
              <a:t>Parallel Input</a:t>
            </a:r>
            <a:endParaRPr lang="zh-CN" altLang="en-US" i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9761357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287B351-401A-4F9A-9346-3417381FB3F4}"/>
              </a:ext>
            </a:extLst>
          </p:cNvPr>
          <p:cNvSpPr txBox="1">
            <a:spLocks/>
          </p:cNvSpPr>
          <p:nvPr/>
        </p:nvSpPr>
        <p:spPr bwMode="auto">
          <a:xfrm>
            <a:off x="553067" y="1166404"/>
            <a:ext cx="10761169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sz="2800" i="0" kern="0" dirty="0">
                <a:latin typeface="+mj-lt"/>
              </a:rPr>
              <a:t>Experts selection: Token-target &amp; comm. efficient</a:t>
            </a:r>
          </a:p>
          <a:p>
            <a:pPr lvl="1"/>
            <a:r>
              <a:rPr lang="en-US" sz="2600" i="0" kern="0" dirty="0">
                <a:latin typeface="+mj-lt"/>
              </a:rPr>
              <a:t>Initial gate score:</a:t>
            </a:r>
          </a:p>
          <a:p>
            <a:pPr lvl="1"/>
            <a:endParaRPr lang="en-US" sz="2600" i="0" kern="0" dirty="0">
              <a:latin typeface="+mj-lt"/>
            </a:endParaRPr>
          </a:p>
          <a:p>
            <a:pPr lvl="1"/>
            <a:r>
              <a:rPr lang="en-US" sz="2600" i="0" kern="0" dirty="0">
                <a:latin typeface="+mj-lt"/>
              </a:rPr>
              <a:t>Improved </a:t>
            </a:r>
            <a:r>
              <a:rPr lang="en-US" altLang="zh-CN" sz="2600" i="0" kern="0" dirty="0">
                <a:latin typeface="+mj-lt"/>
              </a:rPr>
              <a:t>gate score</a:t>
            </a:r>
            <a:r>
              <a:rPr lang="en-US" sz="2600" i="0" kern="0" dirty="0">
                <a:latin typeface="+mj-lt"/>
              </a:rPr>
              <a:t>:</a:t>
            </a:r>
          </a:p>
          <a:p>
            <a:pPr lvl="1"/>
            <a:endParaRPr lang="en-US" sz="2600" i="0" kern="0" dirty="0">
              <a:latin typeface="+mj-lt"/>
            </a:endParaRPr>
          </a:p>
          <a:p>
            <a:pPr lvl="1"/>
            <a:r>
              <a:rPr lang="en-US" sz="2800" i="0" kern="0" dirty="0">
                <a:latin typeface="+mj-lt"/>
              </a:rPr>
              <a:t>Comm. Cost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BC3C57-E873-72A4-7924-C4644AA9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Method: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Exploration Enhanced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EM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3F85E-DC2D-9B24-0CDB-5400EE3B8A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EB566BD-FB9E-4174-AD7F-98B9A4A1B204}"/>
              </a:ext>
            </a:extLst>
          </p:cNvPr>
          <p:cNvSpPr txBox="1"/>
          <p:nvPr/>
        </p:nvSpPr>
        <p:spPr>
          <a:xfrm>
            <a:off x="117566" y="6230983"/>
            <a:ext cx="1105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Mahankali S, Hong Z W,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Sekhari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A, et al. Random Latent Exploration for Deep Reinforcement Learning[J].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arXiv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preprint arXiv:2407.13755, 2024.</a:t>
            </a:r>
          </a:p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[2] Kim D, Shin J,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Abbeel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P, et al. Accelerating reinforcement learning with value-conditional state entropy exploration[J]. Advances in Neural Information Processing Systems, 2024, 36.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B50BF9BB-B88D-4B68-B114-F7991CB55B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2956490"/>
              </p:ext>
            </p:extLst>
          </p:nvPr>
        </p:nvGraphicFramePr>
        <p:xfrm>
          <a:off x="1078345" y="2137718"/>
          <a:ext cx="4522787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19" name="Equation" r:id="rId4" imgW="2070000" imgH="304560" progId="Equation.DSMT4">
                  <p:embed/>
                </p:oleObj>
              </mc:Choice>
              <mc:Fallback>
                <p:oleObj name="Equation" r:id="rId4" imgW="2070000" imgH="304560" progId="Equation.DSMT4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04A82514-B697-46DE-BE58-94D169965C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8345" y="2137718"/>
                        <a:ext cx="4522787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A3FDB6E2-FEB4-4885-8ECC-816D745C71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2906556"/>
              </p:ext>
            </p:extLst>
          </p:nvPr>
        </p:nvGraphicFramePr>
        <p:xfrm>
          <a:off x="1078345" y="3116072"/>
          <a:ext cx="530225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20" name="Equation" r:id="rId6" imgW="2425680" imgH="304560" progId="Equation.DSMT4">
                  <p:embed/>
                </p:oleObj>
              </mc:Choice>
              <mc:Fallback>
                <p:oleObj name="Equation" r:id="rId6" imgW="2425680" imgH="304560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B50BF9BB-B88D-4B68-B114-F7991CB55B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78345" y="3116072"/>
                        <a:ext cx="530225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图片 11">
            <a:extLst>
              <a:ext uri="{FF2B5EF4-FFF2-40B4-BE49-F238E27FC236}">
                <a16:creationId xmlns:a16="http://schemas.microsoft.com/office/drawing/2014/main" id="{14F37AB5-DF20-43A8-AC53-3C45685FF51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6"/>
          <a:stretch/>
        </p:blipFill>
        <p:spPr>
          <a:xfrm>
            <a:off x="6555121" y="1744283"/>
            <a:ext cx="481729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5701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E0FFA6-047F-CE3C-690E-2751A7143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586ECD-B237-F885-4CEE-FB3F7C50A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829" y="1346200"/>
            <a:ext cx="6464300" cy="3886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Introduction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research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Proposed design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dirty="0"/>
              <a:t>method 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Preliminary</a:t>
            </a:r>
            <a:r>
              <a:rPr lang="zh-CN" altLang="en-US" dirty="0"/>
              <a:t> </a:t>
            </a:r>
            <a:r>
              <a:rPr lang="en-US" altLang="zh-CN" dirty="0"/>
              <a:t>r</a:t>
            </a:r>
            <a:r>
              <a:rPr lang="en-US" dirty="0"/>
              <a:t>esults 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S</a:t>
            </a:r>
            <a:r>
              <a:rPr lang="en-US" dirty="0"/>
              <a:t>ummary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f</a:t>
            </a:r>
            <a:r>
              <a:rPr lang="en-US" dirty="0"/>
              <a:t>uture work</a:t>
            </a:r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A49B85-1E40-3601-29CC-AAEDC27FDA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073788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1287B351-401A-4F9A-9346-3417381FB3F4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553067" y="1166404"/>
                <a:ext cx="10761169" cy="44196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0000CC"/>
                  </a:buClr>
                  <a:buSzPct val="85000"/>
                  <a:buFont typeface="Wingdings" charset="2"/>
                  <a:buChar char="q"/>
                  <a:defRPr sz="2400">
                    <a:solidFill>
                      <a:srgbClr val="0000DA"/>
                    </a:solidFill>
                    <a:latin typeface="+mn-lt"/>
                    <a:ea typeface="ＭＳ Ｐゴシック" pitchFamily="-112" charset="-128"/>
                    <a:cs typeface="Arial"/>
                  </a:defRPr>
                </a:lvl1pPr>
                <a:lvl2pPr marL="742950" indent="-2857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5">
                      <a:lumMod val="50000"/>
                    </a:schemeClr>
                  </a:buClr>
                  <a:buSzPct val="85000"/>
                  <a:buFont typeface="Wingdings" charset="2"/>
                  <a:buChar char="Ø"/>
                  <a:defRPr sz="22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  <a:cs typeface="Arial"/>
                  </a:defRPr>
                </a:lvl2pPr>
                <a:lvl3pPr marL="1143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5">
                      <a:lumMod val="50000"/>
                    </a:schemeClr>
                  </a:buClr>
                  <a:buSzPct val="70000"/>
                  <a:buFont typeface="Wingdings" pitchFamily="-107" charset="2"/>
                  <a:buChar char="v"/>
                  <a:defRPr sz="20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  <a:cs typeface="Arial"/>
                  </a:defRPr>
                </a:lvl3pPr>
                <a:lvl4pPr marL="1600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5">
                      <a:lumMod val="50000"/>
                    </a:schemeClr>
                  </a:buClr>
                  <a:buSzPct val="90000"/>
                  <a:buFont typeface="Wingdings" pitchFamily="-107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  <a:cs typeface="Arial"/>
                  </a:defRPr>
                </a:lvl4pPr>
                <a:lvl5pPr marL="20574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2A7E54"/>
                  </a:buClr>
                  <a:buFont typeface="Wingdings" pitchFamily="-107" charset="2"/>
                  <a:buChar char="Ø"/>
                  <a:defRPr sz="20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  <a:cs typeface="Arial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2A7E54"/>
                  </a:buClr>
                  <a:buFont typeface="Wingdings" pitchFamily="2" charset="2"/>
                  <a:buChar char="Ø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2A7E54"/>
                  </a:buClr>
                  <a:buFont typeface="Wingdings" pitchFamily="2" charset="2"/>
                  <a:buChar char="Ø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2A7E54"/>
                  </a:buClr>
                  <a:buFont typeface="Wingdings" pitchFamily="2" charset="2"/>
                  <a:buChar char="Ø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2A7E54"/>
                  </a:buClr>
                  <a:buFont typeface="Wingdings" pitchFamily="2" charset="2"/>
                  <a:buChar char="Ø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r>
                  <a:rPr lang="en-US" altLang="zh-CN" sz="2800" i="0" kern="0" dirty="0">
                    <a:latin typeface="+mj-lt"/>
                  </a:rPr>
                  <a:t>Experts selection: Token-target &amp; comm. efficient</a:t>
                </a:r>
              </a:p>
              <a:p>
                <a:pPr lvl="1"/>
                <a:r>
                  <a:rPr lang="en-US" sz="2800" i="0" kern="0" dirty="0">
                    <a:latin typeface="+mj-lt"/>
                  </a:rPr>
                  <a:t>Cost in all-to-all and all-to-one comm.: Binary integer programming</a:t>
                </a:r>
              </a:p>
              <a:p>
                <a:pPr lvl="2"/>
                <a:r>
                  <a:rPr lang="en-US" sz="2600" i="0" kern="0" dirty="0">
                    <a:latin typeface="+mj-lt"/>
                  </a:rPr>
                  <a:t>For n workers, 1 server, given task f and input D, if the selected experts are deployed on  </a:t>
                </a:r>
                <a14:m>
                  <m:oMath xmlns:m="http://schemas.openxmlformats.org/officeDocument/2006/math">
                    <m:r>
                      <a:rPr lang="en-US" sz="2600" b="0" i="1" kern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2600" b="0" i="1" kern="0" smtClean="0"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sz="2600" b="0" i="1" kern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600" b="0" i="1" kern="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600" i="0" kern="0" dirty="0">
                    <a:latin typeface="+mj-lt"/>
                  </a:rPr>
                  <a:t> workers.</a:t>
                </a:r>
              </a:p>
            </p:txBody>
          </p:sp>
        </mc:Choice>
        <mc:Fallback xmlns="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1287B351-401A-4F9A-9346-3417381FB3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3067" y="1166404"/>
                <a:ext cx="10761169" cy="4419600"/>
              </a:xfrm>
              <a:prstGeom prst="rect">
                <a:avLst/>
              </a:prstGeom>
              <a:blipFill>
                <a:blip r:embed="rId4"/>
                <a:stretch>
                  <a:fillRect l="-793" t="-1379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16BC3C57-E873-72A4-7924-C4644AA9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Method: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Exploration Enhanced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EM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3F85E-DC2D-9B24-0CDB-5400EE3B8A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19</a:t>
            </a:fld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EB566BD-FB9E-4174-AD7F-98B9A4A1B204}"/>
              </a:ext>
            </a:extLst>
          </p:cNvPr>
          <p:cNvSpPr txBox="1"/>
          <p:nvPr/>
        </p:nvSpPr>
        <p:spPr>
          <a:xfrm>
            <a:off x="117566" y="6230983"/>
            <a:ext cx="1105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Mahankali S, Hong Z W,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Sekhari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A, et al. Random Latent Exploration for Deep Reinforcement Learning[J].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arXiv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preprint arXiv:2407.13755, 2024.</a:t>
            </a:r>
          </a:p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[2] Kim D, Shin J,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Abbeel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P, et al. Accelerating reinforcement learning with value-conditional state entropy exploration[J]. Advances in Neural Information Processing Systems, 2024, 36.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E3A6251E-C07B-41B5-808B-0ACBB35A2A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0000424"/>
              </p:ext>
            </p:extLst>
          </p:nvPr>
        </p:nvGraphicFramePr>
        <p:xfrm>
          <a:off x="2011045" y="3112294"/>
          <a:ext cx="3635375" cy="1166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2" name="Equation" r:id="rId5" imgW="1663560" imgH="533160" progId="Equation.DSMT4">
                  <p:embed/>
                </p:oleObj>
              </mc:Choice>
              <mc:Fallback>
                <p:oleObj name="Equation" r:id="rId5" imgW="1663560" imgH="533160" progId="Equation.DSMT4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E3A6251E-C07B-41B5-808B-0ACBB35A2A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11045" y="3112294"/>
                        <a:ext cx="3635375" cy="1166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B9D076C1-7B08-4132-AE18-004D59E21A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6211613"/>
              </p:ext>
            </p:extLst>
          </p:nvPr>
        </p:nvGraphicFramePr>
        <p:xfrm>
          <a:off x="2227263" y="4328804"/>
          <a:ext cx="5281612" cy="131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3" name="Equation" r:id="rId7" imgW="2971800" imgH="736560" progId="Equation.DSMT4">
                  <p:embed/>
                </p:oleObj>
              </mc:Choice>
              <mc:Fallback>
                <p:oleObj name="Equation" r:id="rId7" imgW="2971800" imgH="736560" progId="Equation.DSMT4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B9D076C1-7B08-4132-AE18-004D59E21A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227263" y="4328804"/>
                        <a:ext cx="5281612" cy="1311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F3124105-FDBE-4EA8-B32C-84D252D905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9993418"/>
              </p:ext>
            </p:extLst>
          </p:nvPr>
        </p:nvGraphicFramePr>
        <p:xfrm>
          <a:off x="2309868" y="5638721"/>
          <a:ext cx="2956973" cy="5425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4" name="Equation" r:id="rId9" imgW="1663560" imgH="304560" progId="Equation.DSMT4">
                  <p:embed/>
                </p:oleObj>
              </mc:Choice>
              <mc:Fallback>
                <p:oleObj name="Equation" r:id="rId9" imgW="1663560" imgH="304560" progId="Equation.DSMT4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F3124105-FDBE-4EA8-B32C-84D252D905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09868" y="5638721"/>
                        <a:ext cx="2956973" cy="5425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图片 13">
            <a:extLst>
              <a:ext uri="{FF2B5EF4-FFF2-40B4-BE49-F238E27FC236}">
                <a16:creationId xmlns:a16="http://schemas.microsoft.com/office/drawing/2014/main" id="{DD993EAB-F9CD-4703-8B37-4F47A9EFC74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828" y="3202758"/>
            <a:ext cx="3864803" cy="1609391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BC755B44-8A47-4C39-B680-90632BAC1635}"/>
              </a:ext>
            </a:extLst>
          </p:cNvPr>
          <p:cNvSpPr/>
          <p:nvPr/>
        </p:nvSpPr>
        <p:spPr bwMode="auto">
          <a:xfrm>
            <a:off x="10201268" y="3259182"/>
            <a:ext cx="1026692" cy="1482635"/>
          </a:xfrm>
          <a:prstGeom prst="rect">
            <a:avLst/>
          </a:prstGeom>
          <a:solidFill>
            <a:schemeClr val="accent3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OTA Aggregation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87685165-887C-4DDF-9E69-8976A338C5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395792"/>
              </p:ext>
            </p:extLst>
          </p:nvPr>
        </p:nvGraphicFramePr>
        <p:xfrm>
          <a:off x="5455655" y="5281481"/>
          <a:ext cx="1706563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5" name="Equation" r:id="rId12" imgW="1257120" imgH="482400" progId="Equation.DSMT4">
                  <p:embed/>
                </p:oleObj>
              </mc:Choice>
              <mc:Fallback>
                <p:oleObj name="Equation" r:id="rId12" imgW="1257120" imgH="482400" progId="Equation.DSMT4">
                  <p:embed/>
                  <p:pic>
                    <p:nvPicPr>
                      <p:cNvPr id="24" name="对象 23">
                        <a:extLst>
                          <a:ext uri="{FF2B5EF4-FFF2-40B4-BE49-F238E27FC236}">
                            <a16:creationId xmlns:a16="http://schemas.microsoft.com/office/drawing/2014/main" id="{309ECC3B-6FD6-4183-BE4A-54E2C260C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55655" y="5281481"/>
                        <a:ext cx="1706563" cy="65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93803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AC2AB-7833-C42F-51A9-652B3091D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179802-239C-1160-D423-33ABF7C31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00E373-BA30-F548-1BF0-3D87E47F3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829" y="1346200"/>
            <a:ext cx="6464300" cy="3886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research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design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rgbClr val="3333FF"/>
                </a:solidFill>
              </a:rPr>
              <a:t>Preliminary</a:t>
            </a:r>
            <a:r>
              <a:rPr lang="zh-CN" altLang="en-US" dirty="0">
                <a:solidFill>
                  <a:srgbClr val="3333FF"/>
                </a:solidFill>
              </a:rPr>
              <a:t> </a:t>
            </a:r>
            <a:r>
              <a:rPr lang="en-US" altLang="zh-CN" dirty="0">
                <a:solidFill>
                  <a:srgbClr val="3333FF"/>
                </a:solidFill>
              </a:rPr>
              <a:t>r</a:t>
            </a:r>
            <a:r>
              <a:rPr lang="en-US" dirty="0">
                <a:solidFill>
                  <a:srgbClr val="3333FF"/>
                </a:solidFill>
              </a:rPr>
              <a:t>esults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ummary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f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uture work</a:t>
            </a:r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D213A-2039-91FD-4E06-F4E6CA3ABA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760196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C108B65F-3F79-4010-81AD-CF7DCD42F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63073" y="3421997"/>
            <a:ext cx="3714699" cy="278602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4B633E5-B78C-41FF-92E3-9968732FB2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057" y="3405190"/>
            <a:ext cx="3759518" cy="281963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Result</a:t>
            </a:r>
            <a:endParaRPr lang="zh-CN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AE8F9-CE63-6C6E-8BC0-86CA48DFC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21</a:t>
            </a:fld>
            <a:endParaRPr lang="zh-CN" altLang="en-US">
              <a:latin typeface="+mj-lt"/>
            </a:endParaRPr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882D7ADD-6C81-4552-AC44-31D399C37BB6}"/>
              </a:ext>
            </a:extLst>
          </p:cNvPr>
          <p:cNvSpPr txBox="1">
            <a:spLocks/>
          </p:cNvSpPr>
          <p:nvPr/>
        </p:nvSpPr>
        <p:spPr bwMode="auto">
          <a:xfrm>
            <a:off x="592138" y="1219200"/>
            <a:ext cx="11271045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i="0" kern="0" dirty="0">
                <a:latin typeface="+mj-lt"/>
              </a:rPr>
              <a:t>Task: Word-level language modeling</a:t>
            </a:r>
          </a:p>
          <a:p>
            <a:pPr lvl="1"/>
            <a:r>
              <a:rPr lang="en-US" sz="2400" i="0" kern="0" dirty="0">
                <a:latin typeface="+mj-lt"/>
              </a:rPr>
              <a:t>Datasets: </a:t>
            </a:r>
            <a:r>
              <a:rPr lang="en-US" altLang="zh-CN" sz="2400" i="0" kern="0" dirty="0">
                <a:latin typeface="+mj-lt"/>
              </a:rPr>
              <a:t>enwik8</a:t>
            </a:r>
          </a:p>
          <a:p>
            <a:pPr lvl="1"/>
            <a:r>
              <a:rPr lang="en-US" sz="2400" i="0" kern="0" dirty="0">
                <a:latin typeface="+mj-lt"/>
              </a:rPr>
              <a:t>Model: Transformer-XL: 12MoE layer (512, 1024), 823M </a:t>
            </a:r>
            <a:r>
              <a:rPr lang="en-US" altLang="zh-CN" sz="2400" i="0" kern="0" dirty="0">
                <a:latin typeface="+mj-lt"/>
              </a:rPr>
              <a:t>params in each</a:t>
            </a:r>
            <a:endParaRPr lang="en-US" sz="2400" i="0" kern="0" dirty="0">
              <a:latin typeface="+mj-lt"/>
            </a:endParaRPr>
          </a:p>
          <a:p>
            <a:pPr lvl="1"/>
            <a:r>
              <a:rPr lang="en-US" sz="2400" i="0" kern="0" dirty="0">
                <a:latin typeface="+mj-lt"/>
              </a:rPr>
              <a:t>Experiment setup: 8 workers, 64 experts, 40000 step/epoch, 1GPU.</a:t>
            </a:r>
          </a:p>
          <a:p>
            <a:pPr lvl="1"/>
            <a:r>
              <a:rPr lang="en-US" sz="2400" i="0" kern="0" dirty="0">
                <a:latin typeface="+mj-lt"/>
              </a:rPr>
              <a:t>Given bandwidth 50Gb/s, </a:t>
            </a:r>
            <a:r>
              <a:rPr lang="en-US" sz="2400" b="1" i="0" kern="0" dirty="0">
                <a:latin typeface="+mj-lt"/>
              </a:rPr>
              <a:t>serial training</a:t>
            </a:r>
          </a:p>
          <a:p>
            <a:endParaRPr lang="en-US" sz="2800" i="0" kern="0" dirty="0">
              <a:latin typeface="+mj-lt"/>
            </a:endParaRPr>
          </a:p>
          <a:p>
            <a:pPr lvl="1"/>
            <a:endParaRPr lang="en-US" sz="2400" i="0" kern="0" dirty="0">
              <a:latin typeface="+mj-lt"/>
            </a:endParaRPr>
          </a:p>
        </p:txBody>
      </p:sp>
      <p:sp>
        <p:nvSpPr>
          <p:cNvPr id="10" name="TextBox 48">
            <a:extLst>
              <a:ext uri="{FF2B5EF4-FFF2-40B4-BE49-F238E27FC236}">
                <a16:creationId xmlns:a16="http://schemas.microsoft.com/office/drawing/2014/main" id="{D8E9042F-713A-4B0E-883D-9A8E32E23C00}"/>
              </a:ext>
            </a:extLst>
          </p:cNvPr>
          <p:cNvSpPr txBox="1"/>
          <p:nvPr/>
        </p:nvSpPr>
        <p:spPr>
          <a:xfrm>
            <a:off x="4467253" y="6288393"/>
            <a:ext cx="3520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with seed 1111</a:t>
            </a:r>
          </a:p>
        </p:txBody>
      </p:sp>
    </p:spTree>
    <p:extLst>
      <p:ext uri="{BB962C8B-B14F-4D97-AF65-F5344CB8AC3E}">
        <p14:creationId xmlns:p14="http://schemas.microsoft.com/office/powerpoint/2010/main" val="4208415882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38E2BB-4F18-2111-5806-AF397B928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7EDF72-E345-2043-91DC-342D3BB65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B13E2E-5BCD-5F92-1110-65E365CF9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829" y="1346200"/>
            <a:ext cx="6464300" cy="3886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research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design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Preliminary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esults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rgbClr val="3333FF"/>
                </a:solidFill>
              </a:rPr>
              <a:t>S</a:t>
            </a:r>
            <a:r>
              <a:rPr lang="en-US" dirty="0">
                <a:solidFill>
                  <a:srgbClr val="3333FF"/>
                </a:solidFill>
              </a:rPr>
              <a:t>ummary</a:t>
            </a:r>
            <a:r>
              <a:rPr lang="zh-CN" altLang="en-US" dirty="0">
                <a:solidFill>
                  <a:srgbClr val="3333FF"/>
                </a:solidFill>
              </a:rPr>
              <a:t> </a:t>
            </a:r>
            <a:r>
              <a:rPr lang="en-US" altLang="zh-CN" dirty="0">
                <a:solidFill>
                  <a:srgbClr val="3333FF"/>
                </a:solidFill>
              </a:rPr>
              <a:t>and</a:t>
            </a:r>
            <a:r>
              <a:rPr lang="zh-CN" altLang="en-US" dirty="0">
                <a:solidFill>
                  <a:srgbClr val="3333FF"/>
                </a:solidFill>
              </a:rPr>
              <a:t> </a:t>
            </a:r>
            <a:r>
              <a:rPr lang="en-US" altLang="zh-CN" dirty="0">
                <a:solidFill>
                  <a:srgbClr val="3333FF"/>
                </a:solidFill>
              </a:rPr>
              <a:t>f</a:t>
            </a:r>
            <a:r>
              <a:rPr lang="en-US" dirty="0">
                <a:solidFill>
                  <a:srgbClr val="3333FF"/>
                </a:solidFill>
              </a:rPr>
              <a:t>uture work</a:t>
            </a:r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D0EAF2-A079-C485-525D-B40AD623C2B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5945659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endParaRPr lang="zh-CN" altLang="en-US" dirty="0"/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FD19354D-75A2-5437-CC6D-15987EB32686}"/>
              </a:ext>
            </a:extLst>
          </p:cNvPr>
          <p:cNvSpPr txBox="1">
            <a:spLocks/>
          </p:cNvSpPr>
          <p:nvPr/>
        </p:nvSpPr>
        <p:spPr bwMode="auto">
          <a:xfrm>
            <a:off x="5522642" y="2163946"/>
            <a:ext cx="6046357" cy="3564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pitchFamily="2" charset="2"/>
              <a:buNone/>
              <a:defRPr sz="26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l">
              <a:spcBef>
                <a:spcPts val="0"/>
              </a:spcBef>
              <a:spcAft>
                <a:spcPts val="480"/>
              </a:spcAft>
            </a:pPr>
            <a:r>
              <a:rPr lang="en-US" b="1" u="sng" kern="0" dirty="0">
                <a:solidFill>
                  <a:schemeClr val="accent1">
                    <a:lumMod val="50000"/>
                  </a:schemeClr>
                </a:solidFill>
              </a:rPr>
              <a:t>Exist</a:t>
            </a:r>
            <a:r>
              <a:rPr lang="en-US" altLang="zh-CN" b="1" u="sng" kern="0" dirty="0">
                <a:solidFill>
                  <a:schemeClr val="accent1">
                    <a:lumMod val="50000"/>
                  </a:schemeClr>
                </a:solidFill>
              </a:rPr>
              <a:t>ing</a:t>
            </a:r>
            <a:r>
              <a:rPr lang="en-US" b="1" u="sng" kern="0" dirty="0">
                <a:solidFill>
                  <a:schemeClr val="accent1">
                    <a:lumMod val="50000"/>
                  </a:schemeClr>
                </a:solidFill>
              </a:rPr>
              <a:t> issues</a:t>
            </a:r>
          </a:p>
          <a:p>
            <a:pPr>
              <a:spcBef>
                <a:spcPts val="0"/>
              </a:spcBef>
              <a:spcAft>
                <a:spcPts val="480"/>
              </a:spcAft>
            </a:pPr>
            <a:r>
              <a:rPr lang="en-US" sz="1200" i="0" kern="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i="0" kern="0" dirty="0">
              <a:solidFill>
                <a:schemeClr val="accent1">
                  <a:lumMod val="50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480"/>
              </a:spcAft>
            </a:pPr>
            <a:r>
              <a:rPr lang="en-US" sz="2400" i="0" kern="0" dirty="0">
                <a:solidFill>
                  <a:schemeClr val="accent1">
                    <a:lumMod val="50000"/>
                  </a:schemeClr>
                </a:solidFill>
              </a:rPr>
              <a:t>N</a:t>
            </a:r>
            <a:r>
              <a:rPr lang="en-US" altLang="zh-CN" sz="2400" i="0" kern="0" dirty="0">
                <a:solidFill>
                  <a:schemeClr val="accent1">
                    <a:lumMod val="50000"/>
                  </a:schemeClr>
                </a:solidFill>
              </a:rPr>
              <a:t>on-</a:t>
            </a:r>
            <a:r>
              <a:rPr lang="en-US" altLang="zh-CN" sz="2400" i="0" kern="0" dirty="0" err="1">
                <a:solidFill>
                  <a:schemeClr val="accent1">
                    <a:lumMod val="50000"/>
                  </a:schemeClr>
                </a:solidFill>
              </a:rPr>
              <a:t>i.i.d</a:t>
            </a:r>
            <a:r>
              <a:rPr lang="en-US" altLang="zh-CN" sz="2400" i="0" kern="0" dirty="0">
                <a:solidFill>
                  <a:schemeClr val="accent1">
                    <a:lumMod val="50000"/>
                  </a:schemeClr>
                </a:solidFill>
              </a:rPr>
              <a:t> Local Dataset</a:t>
            </a:r>
            <a:endParaRPr lang="en-US" sz="2400" i="0" kern="0" dirty="0">
              <a:solidFill>
                <a:schemeClr val="accent1">
                  <a:lumMod val="50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480"/>
              </a:spcAft>
            </a:pPr>
            <a:r>
              <a:rPr lang="en-US" sz="2400" i="0" kern="0" dirty="0">
                <a:solidFill>
                  <a:schemeClr val="accent1">
                    <a:lumMod val="50000"/>
                  </a:schemeClr>
                </a:solidFill>
              </a:rPr>
              <a:t>Device Heterogeneity</a:t>
            </a:r>
          </a:p>
          <a:p>
            <a:pPr lvl="1">
              <a:spcBef>
                <a:spcPts val="0"/>
              </a:spcBef>
              <a:spcAft>
                <a:spcPts val="480"/>
              </a:spcAft>
            </a:pPr>
            <a:r>
              <a:rPr lang="en-US" sz="2400" i="0" kern="0" dirty="0">
                <a:solidFill>
                  <a:schemeClr val="accent1">
                    <a:lumMod val="50000"/>
                  </a:schemeClr>
                </a:solidFill>
              </a:rPr>
              <a:t>First All-to-all comm. -&gt; All-to-one comm.</a:t>
            </a:r>
          </a:p>
          <a:p>
            <a:pPr lvl="1">
              <a:spcBef>
                <a:spcPts val="0"/>
              </a:spcBef>
              <a:spcAft>
                <a:spcPts val="480"/>
              </a:spcAft>
            </a:pPr>
            <a:r>
              <a:rPr lang="en-US" sz="2400" i="0" kern="0" dirty="0">
                <a:solidFill>
                  <a:schemeClr val="accent1">
                    <a:lumMod val="50000"/>
                  </a:schemeClr>
                </a:solidFill>
              </a:rPr>
              <a:t>Semi-distributed -&gt; distributed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204C55-29E9-734F-3F50-340164C00DAE}"/>
              </a:ext>
            </a:extLst>
          </p:cNvPr>
          <p:cNvSpPr txBox="1"/>
          <p:nvPr/>
        </p:nvSpPr>
        <p:spPr>
          <a:xfrm>
            <a:off x="1114310" y="3654607"/>
            <a:ext cx="424509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i="0" u="sng" dirty="0">
                <a:latin typeface="+mj-lt"/>
              </a:rPr>
              <a:t>Cost based Expert Selection</a:t>
            </a:r>
          </a:p>
          <a:p>
            <a:pPr algn="ctr"/>
            <a:r>
              <a:rPr lang="en-US" sz="2400" i="0" dirty="0">
                <a:latin typeface="+mj-lt"/>
              </a:rPr>
              <a:t>Integer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F9B28F-381E-ED82-8E68-4C336E546420}"/>
              </a:ext>
            </a:extLst>
          </p:cNvPr>
          <p:cNvSpPr txBox="1"/>
          <p:nvPr/>
        </p:nvSpPr>
        <p:spPr>
          <a:xfrm>
            <a:off x="1114310" y="2163946"/>
            <a:ext cx="424509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i="0" u="sng" dirty="0">
                <a:latin typeface="+mj-lt"/>
              </a:rPr>
              <a:t>Efficiency </a:t>
            </a:r>
            <a:r>
              <a:rPr lang="en-US" sz="2400" i="0" u="sng" dirty="0" err="1">
                <a:latin typeface="+mj-lt"/>
              </a:rPr>
              <a:t>Comm.:OTA</a:t>
            </a:r>
            <a:endParaRPr lang="en-US" sz="2400" i="0" u="sng" dirty="0">
              <a:latin typeface="+mj-lt"/>
            </a:endParaRPr>
          </a:p>
          <a:p>
            <a:pPr algn="ctr"/>
            <a:r>
              <a:rPr lang="en-US" sz="2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All-to-all -&gt; All-to-one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6A206F-5F6F-9164-0955-AC8A7C75E42A}"/>
              </a:ext>
            </a:extLst>
          </p:cNvPr>
          <p:cNvSpPr txBox="1"/>
          <p:nvPr/>
        </p:nvSpPr>
        <p:spPr>
          <a:xfrm>
            <a:off x="590552" y="1145133"/>
            <a:ext cx="401410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i="0" dirty="0" err="1">
                <a:solidFill>
                  <a:schemeClr val="accent5">
                    <a:lumMod val="50000"/>
                  </a:schemeClr>
                </a:solidFill>
                <a:latin typeface="+mj-lt"/>
              </a:rPr>
              <a:t>MoE</a:t>
            </a:r>
            <a:r>
              <a:rPr lang="en-US" sz="2400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-OTA</a:t>
            </a:r>
          </a:p>
        </p:txBody>
      </p:sp>
    </p:spTree>
    <p:extLst>
      <p:ext uri="{BB962C8B-B14F-4D97-AF65-F5344CB8AC3E}">
        <p14:creationId xmlns:p14="http://schemas.microsoft.com/office/powerpoint/2010/main" val="3595096077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955639E-F5C8-DBA4-39B3-704B99766E32}"/>
              </a:ext>
            </a:extLst>
          </p:cNvPr>
          <p:cNvSpPr/>
          <p:nvPr/>
        </p:nvSpPr>
        <p:spPr>
          <a:xfrm rot="21374395">
            <a:off x="4137646" y="2967335"/>
            <a:ext cx="3916714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Wave1">
              <a:avLst/>
            </a:prstTxWarp>
            <a:spAutoFit/>
          </a:bodyPr>
          <a:lstStyle/>
          <a:p>
            <a:pPr algn="ctr"/>
            <a:r>
              <a:rPr lang="en-US" altLang="zh-CN" sz="5400" b="1" cap="none" spc="0">
                <a:ln w="12700">
                  <a:solidFill>
                    <a:srgbClr val="FFFF00"/>
                  </a:solidFill>
                  <a:prstDash val="solid"/>
                </a:ln>
                <a:solidFill>
                  <a:srgbClr val="FFC000"/>
                </a:solid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</a:rPr>
              <a:t>Thank You!</a:t>
            </a:r>
            <a:endParaRPr lang="zh-CN" altLang="en-US" sz="5400" b="1" cap="none" spc="0">
              <a:ln w="12700">
                <a:solidFill>
                  <a:srgbClr val="FFFF00"/>
                </a:solidFill>
                <a:prstDash val="solid"/>
              </a:ln>
              <a:solidFill>
                <a:srgbClr val="FFC000"/>
              </a:solidFill>
              <a:effectLst>
                <a:innerShdw blurRad="63500" dist="50800" dir="27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7611440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3A892-DD7B-3C90-1F2E-F88AEF8D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50C8A-A59B-41B1-12EC-B98D44895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594" y="2001695"/>
            <a:ext cx="5370075" cy="523220"/>
          </a:xfrm>
        </p:spPr>
        <p:txBody>
          <a:bodyPr/>
          <a:lstStyle/>
          <a:p>
            <a:r>
              <a:rPr lang="en-US" dirty="0">
                <a:latin typeface="+mj-lt"/>
              </a:rPr>
              <a:t>Machine Learning</a:t>
            </a:r>
          </a:p>
          <a:p>
            <a:pPr lvl="1"/>
            <a:r>
              <a:rPr lang="en-US" dirty="0">
                <a:latin typeface="+mj-lt"/>
              </a:rPr>
              <a:t>Least Square Method</a:t>
            </a:r>
          </a:p>
          <a:p>
            <a:pPr lvl="1"/>
            <a:r>
              <a:rPr lang="en-US" dirty="0">
                <a:latin typeface="+mj-lt"/>
              </a:rPr>
              <a:t>SVM</a:t>
            </a:r>
          </a:p>
          <a:p>
            <a:pPr lvl="1"/>
            <a:r>
              <a:rPr lang="en-US" dirty="0">
                <a:latin typeface="+mj-lt"/>
              </a:rPr>
              <a:t>M</a:t>
            </a:r>
            <a:r>
              <a:rPr lang="en-US" altLang="zh-CN" dirty="0">
                <a:latin typeface="+mj-lt"/>
              </a:rPr>
              <a:t>ulti-Layer Perception</a:t>
            </a:r>
          </a:p>
          <a:p>
            <a:pPr lvl="1"/>
            <a:r>
              <a:rPr lang="en-US" altLang="zh-CN" dirty="0">
                <a:latin typeface="+mj-lt"/>
              </a:rPr>
              <a:t>…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Deep Learning</a:t>
            </a:r>
          </a:p>
          <a:p>
            <a:pPr lvl="1"/>
            <a:r>
              <a:rPr lang="en-US" dirty="0">
                <a:latin typeface="+mj-lt"/>
              </a:rPr>
              <a:t>CNN</a:t>
            </a:r>
          </a:p>
          <a:p>
            <a:pPr lvl="1"/>
            <a:r>
              <a:rPr lang="en-US" dirty="0">
                <a:latin typeface="+mj-lt"/>
              </a:rPr>
              <a:t>RNN</a:t>
            </a:r>
          </a:p>
          <a:p>
            <a:pPr lvl="1"/>
            <a:r>
              <a:rPr lang="en-US" dirty="0">
                <a:latin typeface="+mj-lt"/>
              </a:rPr>
              <a:t>…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234D4-D448-9A94-D634-BB665B409B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2</a:t>
            </a:fld>
            <a:endParaRPr lang="zh-CN" altLang="en-US" dirty="0"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425F31C-8D87-E50E-A0F3-29E30EAED17E}"/>
              </a:ext>
            </a:extLst>
          </p:cNvPr>
          <p:cNvSpPr txBox="1"/>
          <p:nvPr/>
        </p:nvSpPr>
        <p:spPr>
          <a:xfrm>
            <a:off x="506546" y="1163507"/>
            <a:ext cx="90508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CN" sz="2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learn a complex function from data</a:t>
            </a:r>
          </a:p>
        </p:txBody>
      </p:sp>
      <p:sp>
        <p:nvSpPr>
          <p:cNvPr id="12" name="Right Arrow 4">
            <a:extLst>
              <a:ext uri="{FF2B5EF4-FFF2-40B4-BE49-F238E27FC236}">
                <a16:creationId xmlns:a16="http://schemas.microsoft.com/office/drawing/2014/main" id="{3714DDFA-234B-4F9B-BA43-2D7B8F869C0F}"/>
              </a:ext>
            </a:extLst>
          </p:cNvPr>
          <p:cNvSpPr/>
          <p:nvPr/>
        </p:nvSpPr>
        <p:spPr>
          <a:xfrm rot="5400000">
            <a:off x="-1816986" y="3725008"/>
            <a:ext cx="4647063" cy="704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0"/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79EC4E74-5109-4472-BF69-ADCF19D5D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069" y="1229334"/>
            <a:ext cx="2610031" cy="2327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GitHub - himanshubalodi62/deep-learning">
            <a:extLst>
              <a:ext uri="{FF2B5EF4-FFF2-40B4-BE49-F238E27FC236}">
                <a16:creationId xmlns:a16="http://schemas.microsoft.com/office/drawing/2014/main" id="{7228D52A-438B-4F08-A7B0-A62C60398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5669" y="3601780"/>
            <a:ext cx="4178300" cy="270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44602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3A892-DD7B-3C90-1F2E-F88AEF8D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50C8A-A59B-41B1-12EC-B98D44895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594" y="2001695"/>
            <a:ext cx="5370075" cy="523220"/>
          </a:xfrm>
        </p:spPr>
        <p:txBody>
          <a:bodyPr/>
          <a:lstStyle/>
          <a:p>
            <a:r>
              <a:rPr lang="en-US" dirty="0">
                <a:latin typeface="+mj-lt"/>
              </a:rPr>
              <a:t>P</a:t>
            </a:r>
            <a:r>
              <a:rPr lang="en-US" altLang="zh-CN" dirty="0">
                <a:latin typeface="+mj-lt"/>
              </a:rPr>
              <a:t>ros of ‘deep’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Hierarchical Feature Extraction</a:t>
            </a:r>
          </a:p>
          <a:p>
            <a:pPr lvl="1"/>
            <a:r>
              <a:rPr lang="en-US" dirty="0">
                <a:latin typeface="+mj-lt"/>
              </a:rPr>
              <a:t>Easy to train</a:t>
            </a:r>
          </a:p>
          <a:p>
            <a:pPr lvl="1"/>
            <a:r>
              <a:rPr lang="en-US" dirty="0">
                <a:latin typeface="+mj-lt"/>
              </a:rPr>
              <a:t>Good to non-linear fit</a:t>
            </a:r>
          </a:p>
          <a:p>
            <a:r>
              <a:rPr lang="en-US" dirty="0">
                <a:latin typeface="+mj-lt"/>
              </a:rPr>
              <a:t>Cons of ‘wide’</a:t>
            </a:r>
          </a:p>
          <a:p>
            <a:pPr lvl="1"/>
            <a:r>
              <a:rPr lang="en-US" dirty="0">
                <a:latin typeface="+mj-lt"/>
              </a:rPr>
              <a:t>Not good at generalization</a:t>
            </a:r>
          </a:p>
          <a:p>
            <a:pPr lvl="1"/>
            <a:r>
              <a:rPr lang="en-US" dirty="0">
                <a:latin typeface="+mj-lt"/>
              </a:rPr>
              <a:t>Resource cost</a:t>
            </a:r>
          </a:p>
          <a:p>
            <a:pPr lvl="1"/>
            <a:r>
              <a:rPr lang="en-US" dirty="0">
                <a:latin typeface="+mj-lt"/>
              </a:rPr>
              <a:t>Larger scale parameterization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234D4-D448-9A94-D634-BB665B409B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3</a:t>
            </a:fld>
            <a:endParaRPr lang="zh-CN" altLang="en-US" dirty="0"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425F31C-8D87-E50E-A0F3-29E30EAED17E}"/>
              </a:ext>
            </a:extLst>
          </p:cNvPr>
          <p:cNvSpPr txBox="1"/>
          <p:nvPr/>
        </p:nvSpPr>
        <p:spPr>
          <a:xfrm>
            <a:off x="506546" y="1163507"/>
            <a:ext cx="90508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CN" sz="2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vs. Wide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5B52B0-E9D0-4CA5-985B-B38BD645C750}"/>
              </a:ext>
            </a:extLst>
          </p:cNvPr>
          <p:cNvSpPr txBox="1"/>
          <p:nvPr/>
        </p:nvSpPr>
        <p:spPr>
          <a:xfrm>
            <a:off x="175414" y="6448388"/>
            <a:ext cx="110577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Nguyen T, Raghu M,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Kornblith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S. Do wide and deep networks learn the same things? uncovering how neural network representations vary with width and depth[J].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arXiv:2010.15327, 2020.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AD027B2-21B5-42FF-B302-B6254CC9B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093" y="1734315"/>
            <a:ext cx="5493029" cy="4091111"/>
          </a:xfrm>
          <a:prstGeom prst="rect">
            <a:avLst/>
          </a:prstGeom>
        </p:spPr>
      </p:pic>
      <p:sp>
        <p:nvSpPr>
          <p:cNvPr id="9" name="Right Arrow 4">
            <a:extLst>
              <a:ext uri="{FF2B5EF4-FFF2-40B4-BE49-F238E27FC236}">
                <a16:creationId xmlns:a16="http://schemas.microsoft.com/office/drawing/2014/main" id="{1B022567-0B94-4FAC-B22C-5BDDF0556E00}"/>
              </a:ext>
            </a:extLst>
          </p:cNvPr>
          <p:cNvSpPr/>
          <p:nvPr/>
        </p:nvSpPr>
        <p:spPr>
          <a:xfrm>
            <a:off x="4986251" y="3296203"/>
            <a:ext cx="718017" cy="704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5DCFFA6-D6B2-4F9A-B378-A884EB0C3C0A}"/>
              </a:ext>
            </a:extLst>
          </p:cNvPr>
          <p:cNvSpPr txBox="1"/>
          <p:nvPr/>
        </p:nvSpPr>
        <p:spPr>
          <a:xfrm>
            <a:off x="5387562" y="1138998"/>
            <a:ext cx="61980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CN" sz="2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‘Depth’  and ‘Width’ is the same things </a:t>
            </a:r>
          </a:p>
        </p:txBody>
      </p:sp>
    </p:spTree>
    <p:extLst>
      <p:ext uri="{BB962C8B-B14F-4D97-AF65-F5344CB8AC3E}">
        <p14:creationId xmlns:p14="http://schemas.microsoft.com/office/powerpoint/2010/main" val="225269174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3A892-DD7B-3C90-1F2E-F88AEF8D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Wide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50C8A-A59B-41B1-12EC-B98D44895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925" y="1038188"/>
            <a:ext cx="5370075" cy="523220"/>
          </a:xfrm>
        </p:spPr>
        <p:txBody>
          <a:bodyPr/>
          <a:lstStyle/>
          <a:p>
            <a:r>
              <a:rPr lang="en-US" dirty="0">
                <a:latin typeface="+mj-lt"/>
              </a:rPr>
              <a:t>P</a:t>
            </a:r>
            <a:r>
              <a:rPr lang="en-US" altLang="zh-CN" dirty="0">
                <a:latin typeface="+mj-lt"/>
              </a:rPr>
              <a:t>ros of wide learning (for large model)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Scalable</a:t>
            </a:r>
          </a:p>
          <a:p>
            <a:pPr lvl="1"/>
            <a:r>
              <a:rPr lang="en-US" dirty="0">
                <a:latin typeface="+mj-lt"/>
              </a:rPr>
              <a:t>Parallel training</a:t>
            </a:r>
          </a:p>
          <a:p>
            <a:pPr lvl="1"/>
            <a:r>
              <a:rPr lang="en-US" dirty="0">
                <a:latin typeface="+mj-lt"/>
              </a:rPr>
              <a:t>Easy to deploy on IoT System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234D4-D448-9A94-D634-BB665B409B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4</a:t>
            </a:fld>
            <a:endParaRPr lang="zh-CN" altLang="en-US" dirty="0">
              <a:latin typeface="+mj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5B52B0-E9D0-4CA5-985B-B38BD645C750}"/>
              </a:ext>
            </a:extLst>
          </p:cNvPr>
          <p:cNvSpPr txBox="1"/>
          <p:nvPr/>
        </p:nvSpPr>
        <p:spPr>
          <a:xfrm>
            <a:off x="188114" y="6072619"/>
            <a:ext cx="11057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Wahab H, Mehmood I,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Ugail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H, et al. Federated Deep Learning for Wireless Capsule Endoscopy Analysis: Enabling Collaboration Across Multiple Data Centers for Robust Learning of Diverse Pathologies[J]. Future Generation Computer Systems, 2024, 152: 361-371.</a:t>
            </a:r>
          </a:p>
          <a:p>
            <a:r>
              <a:rPr lang="en-US" altLang="zh-CN" sz="900" i="0" dirty="0">
                <a:solidFill>
                  <a:srgbClr val="222222"/>
                </a:solidFill>
                <a:latin typeface="Arial" panose="020B0604020202020204" pitchFamily="34" charset="0"/>
              </a:rPr>
              <a:t>【2】 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Dean J,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Corrado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G, Monga R, et al. Large scale distributed deep networks[J]. Advances in neural information processing systems, 2012, 25.</a:t>
            </a:r>
          </a:p>
          <a:p>
            <a:r>
              <a:rPr lang="en-US" altLang="zh-CN" sz="900" i="0" dirty="0">
                <a:solidFill>
                  <a:srgbClr val="22222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[3]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Xue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N, Sun Y, Chen Z, et al.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WDMoE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Wireless Distributed Mixture of Experts for Large Language Models[J].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arXiv:2411.06681, 2024.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9065976-F24D-46FC-8CED-9F55580D4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367" y="2431122"/>
            <a:ext cx="3493213" cy="291333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2F08FC9-5481-4734-9A49-0F71BB7EC8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14" y="3141133"/>
            <a:ext cx="4739375" cy="2001069"/>
          </a:xfrm>
          <a:prstGeom prst="rect">
            <a:avLst/>
          </a:prstGeom>
        </p:spPr>
      </p:pic>
      <p:sp>
        <p:nvSpPr>
          <p:cNvPr id="14" name="TextBox 48">
            <a:extLst>
              <a:ext uri="{FF2B5EF4-FFF2-40B4-BE49-F238E27FC236}">
                <a16:creationId xmlns:a16="http://schemas.microsoft.com/office/drawing/2014/main" id="{71C90E6E-56DF-4CB4-A577-2DAA9982A11F}"/>
              </a:ext>
            </a:extLst>
          </p:cNvPr>
          <p:cNvSpPr txBox="1"/>
          <p:nvPr/>
        </p:nvSpPr>
        <p:spPr>
          <a:xfrm>
            <a:off x="831849" y="5159795"/>
            <a:ext cx="3758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Distributed Deep Learning</a:t>
            </a:r>
            <a:r>
              <a:rPr lang="en-US" altLang="zh-CN" i="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48">
            <a:extLst>
              <a:ext uri="{FF2B5EF4-FFF2-40B4-BE49-F238E27FC236}">
                <a16:creationId xmlns:a16="http://schemas.microsoft.com/office/drawing/2014/main" id="{2C8EF078-3E67-4641-A729-E9627F80F112}"/>
              </a:ext>
            </a:extLst>
          </p:cNvPr>
          <p:cNvSpPr txBox="1"/>
          <p:nvPr/>
        </p:nvSpPr>
        <p:spPr>
          <a:xfrm>
            <a:off x="5156199" y="5260924"/>
            <a:ext cx="3758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based Distributed Deep Learning </a:t>
            </a:r>
            <a:r>
              <a:rPr lang="en-US" altLang="zh-CN" i="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E4E8D00-6220-4267-B5F1-F70CBA081A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580" y="2449867"/>
            <a:ext cx="3325205" cy="2913340"/>
          </a:xfrm>
          <a:prstGeom prst="rect">
            <a:avLst/>
          </a:prstGeom>
        </p:spPr>
      </p:pic>
      <p:sp>
        <p:nvSpPr>
          <p:cNvPr id="18" name="TextBox 48">
            <a:extLst>
              <a:ext uri="{FF2B5EF4-FFF2-40B4-BE49-F238E27FC236}">
                <a16:creationId xmlns:a16="http://schemas.microsoft.com/office/drawing/2014/main" id="{352C7829-B2B4-497D-A580-5F3CA31742D7}"/>
              </a:ext>
            </a:extLst>
          </p:cNvPr>
          <p:cNvSpPr txBox="1"/>
          <p:nvPr/>
        </p:nvSpPr>
        <p:spPr>
          <a:xfrm>
            <a:off x="8331199" y="5303310"/>
            <a:ext cx="3758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altLang="zh-C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 Learning</a:t>
            </a: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i="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63186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35825039-ACFF-4D28-BA99-362A43BEC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895" y="1950260"/>
            <a:ext cx="6137808" cy="142595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 – Mix of Expert (</a:t>
            </a:r>
            <a:r>
              <a:rPr lang="en-US" altLang="zh-CN" dirty="0" err="1"/>
              <a:t>MoE</a:t>
            </a:r>
            <a:r>
              <a:rPr lang="en-US" altLang="zh-CN" dirty="0"/>
              <a:t>)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5258" y="1166596"/>
            <a:ext cx="11049000" cy="4587949"/>
          </a:xfrm>
        </p:spPr>
        <p:txBody>
          <a:bodyPr/>
          <a:lstStyle/>
          <a:p>
            <a:r>
              <a:rPr lang="en-US" dirty="0" err="1"/>
              <a:t>MoE</a:t>
            </a:r>
            <a:r>
              <a:rPr lang="en-US" dirty="0"/>
              <a:t>: Train experts for specific Tasks (</a:t>
            </a:r>
            <a:r>
              <a:rPr lang="en-US" altLang="zh-CN" i="0" kern="0" dirty="0"/>
              <a:t>Distributed Multi-tasks Framework</a:t>
            </a:r>
            <a:r>
              <a:rPr lang="en-US" dirty="0"/>
              <a:t>).</a:t>
            </a:r>
          </a:p>
          <a:p>
            <a:pPr marL="457200" lvl="1" indent="0">
              <a:buNone/>
            </a:pPr>
            <a:r>
              <a:rPr lang="en-US" dirty="0"/>
              <a:t>A framework for training wider nets.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7" name="图片 46">
            <a:extLst>
              <a:ext uri="{FF2B5EF4-FFF2-40B4-BE49-F238E27FC236}">
                <a16:creationId xmlns:a16="http://schemas.microsoft.com/office/drawing/2014/main" id="{7412CD28-82B2-46C5-9288-0707631418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41" y="3483639"/>
            <a:ext cx="4027725" cy="2393524"/>
          </a:xfrm>
          <a:prstGeom prst="rect">
            <a:avLst/>
          </a:prstGeom>
        </p:spPr>
      </p:pic>
      <p:grpSp>
        <p:nvGrpSpPr>
          <p:cNvPr id="28" name="组合 27">
            <a:extLst>
              <a:ext uri="{FF2B5EF4-FFF2-40B4-BE49-F238E27FC236}">
                <a16:creationId xmlns:a16="http://schemas.microsoft.com/office/drawing/2014/main" id="{53D279E0-0BAC-4EE9-9136-08F78B2C3FF0}"/>
              </a:ext>
            </a:extLst>
          </p:cNvPr>
          <p:cNvGrpSpPr/>
          <p:nvPr/>
        </p:nvGrpSpPr>
        <p:grpSpPr>
          <a:xfrm>
            <a:off x="1091611" y="3659149"/>
            <a:ext cx="4897709" cy="2184343"/>
            <a:chOff x="1324047" y="3246307"/>
            <a:chExt cx="5186938" cy="2468693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7C757B4-22E9-4CA2-AABF-C5149D8550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925"/>
            <a:stretch/>
          </p:blipFill>
          <p:spPr>
            <a:xfrm>
              <a:off x="1324047" y="3246307"/>
              <a:ext cx="1753528" cy="2468693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40450EC8-286E-4985-93B1-74CAA9F9DA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36"/>
            <a:stretch/>
          </p:blipFill>
          <p:spPr>
            <a:xfrm>
              <a:off x="3563766" y="3292972"/>
              <a:ext cx="2947219" cy="2377578"/>
            </a:xfrm>
            <a:prstGeom prst="rect">
              <a:avLst/>
            </a:prstGeom>
          </p:spPr>
        </p:pic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B6DC9649-F040-4AD4-B80D-2D14B40BCC7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890345" y="3778251"/>
              <a:ext cx="673421" cy="1040296"/>
            </a:xfrm>
            <a:prstGeom prst="line">
              <a:avLst/>
            </a:prstGeom>
            <a:ln w="952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5EF249DC-033C-4596-9F56-EFEB1D94275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890345" y="4991100"/>
              <a:ext cx="673421" cy="285368"/>
            </a:xfrm>
            <a:prstGeom prst="line">
              <a:avLst/>
            </a:prstGeom>
            <a:ln w="952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19B59CE3-5464-4FA1-8C87-729D7EA9B95E}"/>
              </a:ext>
            </a:extLst>
          </p:cNvPr>
          <p:cNvSpPr txBox="1"/>
          <p:nvPr/>
        </p:nvSpPr>
        <p:spPr>
          <a:xfrm>
            <a:off x="181945" y="6063997"/>
            <a:ext cx="1105770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He J,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Qiu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J, Zeng A, et al.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Fastmoe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A fast mixture-of-expert training system[J].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arXiv:2103.13262, 2021.</a:t>
            </a:r>
          </a:p>
          <a:p>
            <a:r>
              <a:rPr lang="en-US" altLang="zh-CN" sz="900" i="0" dirty="0">
                <a:solidFill>
                  <a:srgbClr val="22222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[2]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Lepikhin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D, Lee H J, Xu Y, et al.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Gshard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Scaling giant models with conditional computation and automatic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sharding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[J].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arXiv:2006.16668, 2020.</a:t>
            </a:r>
          </a:p>
          <a:p>
            <a:r>
              <a:rPr lang="en-US" altLang="zh-CN" sz="900" i="0" dirty="0">
                <a:solidFill>
                  <a:srgbClr val="22222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[3] 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Luo J, Chen C, Wu S. Mixture of Experts Made Personalized: Federated Prompt Learning for Vision-Language Models[J].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arXiv:2410.10114, 2024.</a:t>
            </a:r>
          </a:p>
          <a:p>
            <a:r>
              <a:rPr lang="en-US" altLang="zh-CN" sz="900" i="0" dirty="0">
                <a:solidFill>
                  <a:srgbClr val="22222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[4]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Triantafyllidis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E,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Acero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F, Liu Z, et al. Hybrid hierarchical learning for solving complex sequential tasks using the robotic manipulation network ROMAN[J]. Nature Machine Intelligence, 2023, 5(9): 991-1005.</a:t>
            </a:r>
            <a:endParaRPr lang="en-US" altLang="zh-CN" sz="900" i="0" dirty="0">
              <a:latin typeface="+mn-lt"/>
              <a:ea typeface="宋体" panose="02010600030101010101" pitchFamily="2" charset="-122"/>
            </a:endParaRPr>
          </a:p>
          <a:p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14" name="TextBox 48">
            <a:extLst>
              <a:ext uri="{FF2B5EF4-FFF2-40B4-BE49-F238E27FC236}">
                <a16:creationId xmlns:a16="http://schemas.microsoft.com/office/drawing/2014/main" id="{B049B67A-5037-4226-8D47-7EE7B31FE8AF}"/>
              </a:ext>
            </a:extLst>
          </p:cNvPr>
          <p:cNvSpPr txBox="1"/>
          <p:nvPr/>
        </p:nvSpPr>
        <p:spPr>
          <a:xfrm>
            <a:off x="4880849" y="3325365"/>
            <a:ext cx="2122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Structure</a:t>
            </a:r>
            <a:r>
              <a:rPr lang="en-US" altLang="zh-CN" i="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[1]</a:t>
            </a:r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48">
            <a:extLst>
              <a:ext uri="{FF2B5EF4-FFF2-40B4-BE49-F238E27FC236}">
                <a16:creationId xmlns:a16="http://schemas.microsoft.com/office/drawing/2014/main" id="{7C5C1203-E72F-4294-BBC7-C50450DF7531}"/>
              </a:ext>
            </a:extLst>
          </p:cNvPr>
          <p:cNvSpPr txBox="1"/>
          <p:nvPr/>
        </p:nvSpPr>
        <p:spPr>
          <a:xfrm>
            <a:off x="2641894" y="5632316"/>
            <a:ext cx="2570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Layer-level </a:t>
            </a:r>
            <a:r>
              <a:rPr lang="en-US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lang="en-US" altLang="zh-CN" i="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[2],[3]</a:t>
            </a:r>
            <a:endParaRPr lang="en-US" i="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48">
            <a:extLst>
              <a:ext uri="{FF2B5EF4-FFF2-40B4-BE49-F238E27FC236}">
                <a16:creationId xmlns:a16="http://schemas.microsoft.com/office/drawing/2014/main" id="{FCD60356-D490-40AF-81FA-571FB69C7C77}"/>
              </a:ext>
            </a:extLst>
          </p:cNvPr>
          <p:cNvSpPr txBox="1"/>
          <p:nvPr/>
        </p:nvSpPr>
        <p:spPr>
          <a:xfrm>
            <a:off x="8306767" y="5829714"/>
            <a:ext cx="2122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System-level </a:t>
            </a:r>
            <a:r>
              <a:rPr lang="en-US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lang="en-US" altLang="zh-CN" i="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[4]</a:t>
            </a:r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内容占位符 2">
            <a:extLst>
              <a:ext uri="{FF2B5EF4-FFF2-40B4-BE49-F238E27FC236}">
                <a16:creationId xmlns:a16="http://schemas.microsoft.com/office/drawing/2014/main" id="{FB317A92-E5A4-43A0-B70D-11D84A1BB1E4}"/>
              </a:ext>
            </a:extLst>
          </p:cNvPr>
          <p:cNvSpPr txBox="1">
            <a:spLocks/>
          </p:cNvSpPr>
          <p:nvPr/>
        </p:nvSpPr>
        <p:spPr bwMode="auto">
          <a:xfrm>
            <a:off x="8969039" y="1701237"/>
            <a:ext cx="3222961" cy="962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Easy-to-use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Efficient training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Scalable 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Privacy ensure</a:t>
            </a:r>
          </a:p>
        </p:txBody>
      </p:sp>
    </p:spTree>
    <p:extLst>
      <p:ext uri="{BB962C8B-B14F-4D97-AF65-F5344CB8AC3E}">
        <p14:creationId xmlns:p14="http://schemas.microsoft.com/office/powerpoint/2010/main" val="265914492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7F9580FA-E277-4C7F-8EAA-6D5C6D1B01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826" y="1282701"/>
            <a:ext cx="3926356" cy="429259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 –Distributed </a:t>
            </a:r>
            <a:r>
              <a:rPr lang="en-US" altLang="zh-CN" dirty="0" err="1"/>
              <a:t>MoE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9117" y="1143000"/>
            <a:ext cx="11049000" cy="4587949"/>
          </a:xfrm>
        </p:spPr>
        <p:txBody>
          <a:bodyPr/>
          <a:lstStyle/>
          <a:p>
            <a:r>
              <a:rPr lang="en-US" dirty="0"/>
              <a:t>Distributed </a:t>
            </a:r>
            <a:r>
              <a:rPr lang="en-US" dirty="0" err="1"/>
              <a:t>MoE</a:t>
            </a:r>
            <a:r>
              <a:rPr lang="en-US" dirty="0"/>
              <a:t>: Train experts for specific Tasks.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ED4E5CA-4E37-4B2D-AF02-77B523F3D3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769" y="1957534"/>
            <a:ext cx="4628457" cy="3338244"/>
          </a:xfrm>
          <a:prstGeom prst="rect">
            <a:avLst/>
          </a:prstGeom>
        </p:spPr>
      </p:pic>
      <p:sp>
        <p:nvSpPr>
          <p:cNvPr id="12" name="TextBox 48">
            <a:extLst>
              <a:ext uri="{FF2B5EF4-FFF2-40B4-BE49-F238E27FC236}">
                <a16:creationId xmlns:a16="http://schemas.microsoft.com/office/drawing/2014/main" id="{92751FFF-15A3-43D7-816F-EC8472F72D90}"/>
              </a:ext>
            </a:extLst>
          </p:cNvPr>
          <p:cNvSpPr txBox="1"/>
          <p:nvPr/>
        </p:nvSpPr>
        <p:spPr>
          <a:xfrm>
            <a:off x="2285275" y="5242295"/>
            <a:ext cx="2545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Training</a:t>
            </a:r>
            <a:r>
              <a:rPr lang="en-US" altLang="zh-CN" i="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endParaRPr lang="en-US" i="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65FBB2E-A0FB-44C6-943D-8B2500F6552D}"/>
              </a:ext>
            </a:extLst>
          </p:cNvPr>
          <p:cNvSpPr txBox="1"/>
          <p:nvPr/>
        </p:nvSpPr>
        <p:spPr>
          <a:xfrm>
            <a:off x="567146" y="6281478"/>
            <a:ext cx="1105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Yi L, Yu H, Ren C, et al.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FedMoE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Data-Level Personalization with Mixture of Experts for Model-Heterogeneous Personalized Federated Learning[J].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arXiv:2402.01350, 2024.</a:t>
            </a:r>
          </a:p>
          <a:p>
            <a:r>
              <a:rPr lang="en-US" altLang="zh-CN" sz="900" i="0" dirty="0">
                <a:solidFill>
                  <a:srgbClr val="222222"/>
                </a:solidFill>
                <a:latin typeface="Arial" panose="020B0604020202020204" pitchFamily="34" charset="0"/>
              </a:rPr>
              <a:t>[2] 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Yuan X, Kong W, Luo Z, et al. Efficient Inference Offloading for Mixture-of-Experts Large Language Models in Internet of Medical Things[J]. Electronics, 2024, 13(11): 2077.</a:t>
            </a:r>
            <a:endParaRPr lang="zh-CN" altLang="en-US" sz="800" dirty="0"/>
          </a:p>
        </p:txBody>
      </p:sp>
      <p:sp>
        <p:nvSpPr>
          <p:cNvPr id="14" name="TextBox 48">
            <a:extLst>
              <a:ext uri="{FF2B5EF4-FFF2-40B4-BE49-F238E27FC236}">
                <a16:creationId xmlns:a16="http://schemas.microsoft.com/office/drawing/2014/main" id="{5AB76F19-E283-497E-B397-67204339719E}"/>
              </a:ext>
            </a:extLst>
          </p:cNvPr>
          <p:cNvSpPr txBox="1"/>
          <p:nvPr/>
        </p:nvSpPr>
        <p:spPr>
          <a:xfrm>
            <a:off x="7212149" y="4983215"/>
            <a:ext cx="2545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aster</a:t>
            </a: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Training</a:t>
            </a:r>
            <a:r>
              <a:rPr lang="en-US" altLang="zh-CN" i="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endParaRPr lang="en-US" i="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54917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 – Mix of Expert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9117" y="1143000"/>
            <a:ext cx="11049000" cy="4587949"/>
          </a:xfrm>
        </p:spPr>
        <p:txBody>
          <a:bodyPr/>
          <a:lstStyle/>
          <a:p>
            <a:r>
              <a:rPr lang="en-US" dirty="0"/>
              <a:t>Challenges in Distributed </a:t>
            </a:r>
            <a:r>
              <a:rPr lang="en-US" dirty="0" err="1"/>
              <a:t>MoE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293" name="对象 292">
            <a:extLst>
              <a:ext uri="{FF2B5EF4-FFF2-40B4-BE49-F238E27FC236}">
                <a16:creationId xmlns:a16="http://schemas.microsoft.com/office/drawing/2014/main" id="{33681338-3702-4339-A476-A62CD6BA8E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1985532"/>
              </p:ext>
            </p:extLst>
          </p:nvPr>
        </p:nvGraphicFramePr>
        <p:xfrm>
          <a:off x="769308" y="4146854"/>
          <a:ext cx="260350" cy="246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1" name="Formula" r:id="rId4" imgW="254160" imgH="237600" progId="Equation.Ribbit">
                  <p:embed/>
                </p:oleObj>
              </mc:Choice>
              <mc:Fallback>
                <p:oleObj name="Formula" r:id="rId4" imgW="254160" imgH="237600" progId="Equation.Ribbit">
                  <p:embed/>
                  <p:pic>
                    <p:nvPicPr>
                      <p:cNvPr id="293" name="对象 292">
                        <a:extLst>
                          <a:ext uri="{FF2B5EF4-FFF2-40B4-BE49-F238E27FC236}">
                            <a16:creationId xmlns:a16="http://schemas.microsoft.com/office/drawing/2014/main" id="{33681338-3702-4339-A476-A62CD6BA8E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9308" y="4146854"/>
                        <a:ext cx="260350" cy="246063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" name="对象 293">
            <a:extLst>
              <a:ext uri="{FF2B5EF4-FFF2-40B4-BE49-F238E27FC236}">
                <a16:creationId xmlns:a16="http://schemas.microsoft.com/office/drawing/2014/main" id="{33681338-3702-4339-A476-A62CD6BA8E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6838340"/>
              </p:ext>
            </p:extLst>
          </p:nvPr>
        </p:nvGraphicFramePr>
        <p:xfrm>
          <a:off x="769308" y="5723293"/>
          <a:ext cx="255238" cy="2610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2" name="Formula" r:id="rId6" imgW="273240" imgH="277200" progId="Equation.Ribbit">
                  <p:embed/>
                </p:oleObj>
              </mc:Choice>
              <mc:Fallback>
                <p:oleObj name="Formula" r:id="rId6" imgW="273240" imgH="277200" progId="Equation.Ribbit">
                  <p:embed/>
                  <p:pic>
                    <p:nvPicPr>
                      <p:cNvPr id="294" name="对象 293">
                        <a:extLst>
                          <a:ext uri="{FF2B5EF4-FFF2-40B4-BE49-F238E27FC236}">
                            <a16:creationId xmlns:a16="http://schemas.microsoft.com/office/drawing/2014/main" id="{33681338-3702-4339-A476-A62CD6BA8E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69308" y="5723293"/>
                        <a:ext cx="255238" cy="261039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组合 7"/>
          <p:cNvGrpSpPr/>
          <p:nvPr/>
        </p:nvGrpSpPr>
        <p:grpSpPr>
          <a:xfrm>
            <a:off x="371642" y="1570142"/>
            <a:ext cx="4200358" cy="603194"/>
            <a:chOff x="371642" y="1570142"/>
            <a:chExt cx="4200358" cy="603194"/>
          </a:xfrm>
        </p:grpSpPr>
        <p:sp>
          <p:nvSpPr>
            <p:cNvPr id="289" name="内容占位符 2"/>
            <p:cNvSpPr txBox="1">
              <a:spLocks/>
            </p:cNvSpPr>
            <p:nvPr/>
          </p:nvSpPr>
          <p:spPr bwMode="auto">
            <a:xfrm>
              <a:off x="371642" y="1600200"/>
              <a:ext cx="4200358" cy="5731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CC"/>
                </a:buClr>
                <a:buSzPct val="85000"/>
                <a:buFont typeface="Wingdings" charset="2"/>
                <a:buChar char="q"/>
                <a:defRPr sz="2400">
                  <a:solidFill>
                    <a:srgbClr val="0000DA"/>
                  </a:solidFill>
                  <a:latin typeface="+mn-lt"/>
                  <a:ea typeface="ＭＳ Ｐゴシック" pitchFamily="-112" charset="-128"/>
                  <a:cs typeface="Arial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85000"/>
                <a:buFont typeface="Wingdings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70000"/>
                <a:buFont typeface="Wingdings" pitchFamily="-107" charset="2"/>
                <a:buChar char="v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90000"/>
                <a:buFont typeface="Wingdings" pitchFamily="-107" charset="2"/>
                <a:buChar char="q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-107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457200" lvl="1" indent="0">
                <a:buNone/>
              </a:pPr>
              <a:r>
                <a:rPr lang="en-US" i="0" kern="0" dirty="0"/>
                <a:t>    Communication bottleneck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680382" y="1570142"/>
              <a:ext cx="50526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i="0" dirty="0">
                  <a:solidFill>
                    <a:srgbClr val="8B3012"/>
                  </a:solidFill>
                  <a:ea typeface="ＭＳ Ｐゴシック" pitchFamily="34" charset="-128"/>
                </a:rPr>
                <a:t>✗</a:t>
              </a:r>
              <a:endParaRPr lang="en-US" sz="2500" dirty="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71642" y="2005826"/>
            <a:ext cx="4200358" cy="653192"/>
            <a:chOff x="371642" y="2005826"/>
            <a:chExt cx="4200358" cy="653192"/>
          </a:xfrm>
        </p:grpSpPr>
        <p:sp>
          <p:nvSpPr>
            <p:cNvPr id="290" name="内容占位符 2"/>
            <p:cNvSpPr txBox="1">
              <a:spLocks/>
            </p:cNvSpPr>
            <p:nvPr/>
          </p:nvSpPr>
          <p:spPr bwMode="auto">
            <a:xfrm>
              <a:off x="371642" y="2057400"/>
              <a:ext cx="4200358" cy="6016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CC"/>
                </a:buClr>
                <a:buSzPct val="85000"/>
                <a:buFont typeface="Wingdings" charset="2"/>
                <a:buChar char="q"/>
                <a:defRPr sz="2400">
                  <a:solidFill>
                    <a:srgbClr val="0000DA"/>
                  </a:solidFill>
                  <a:latin typeface="+mn-lt"/>
                  <a:ea typeface="ＭＳ Ｐゴシック" pitchFamily="-112" charset="-128"/>
                  <a:cs typeface="Arial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85000"/>
                <a:buFont typeface="Wingdings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70000"/>
                <a:buFont typeface="Wingdings" pitchFamily="-107" charset="2"/>
                <a:buChar char="v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90000"/>
                <a:buFont typeface="Wingdings" pitchFamily="-107" charset="2"/>
                <a:buChar char="q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-107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457200" lvl="1" indent="0">
                <a:buNone/>
              </a:pPr>
              <a:r>
                <a:rPr lang="en-US" i="0" kern="0" dirty="0"/>
                <a:t>    Data/device heterogeneity 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680382" y="2005826"/>
              <a:ext cx="50526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i="0" dirty="0">
                  <a:solidFill>
                    <a:srgbClr val="8B3012"/>
                  </a:solidFill>
                  <a:ea typeface="ＭＳ Ｐゴシック" pitchFamily="34" charset="-128"/>
                </a:rPr>
                <a:t>✗</a:t>
              </a:r>
              <a:endParaRPr lang="en-US" sz="2500" dirty="0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71642" y="2482880"/>
            <a:ext cx="4200358" cy="589764"/>
            <a:chOff x="371642" y="2482880"/>
            <a:chExt cx="4200358" cy="589764"/>
          </a:xfrm>
        </p:grpSpPr>
        <p:sp>
          <p:nvSpPr>
            <p:cNvPr id="291" name="内容占位符 2"/>
            <p:cNvSpPr txBox="1">
              <a:spLocks/>
            </p:cNvSpPr>
            <p:nvPr/>
          </p:nvSpPr>
          <p:spPr bwMode="auto">
            <a:xfrm>
              <a:off x="371642" y="2514600"/>
              <a:ext cx="4200358" cy="5580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CC"/>
                </a:buClr>
                <a:buSzPct val="85000"/>
                <a:buFont typeface="Wingdings" charset="2"/>
                <a:buChar char="q"/>
                <a:defRPr sz="2400">
                  <a:solidFill>
                    <a:srgbClr val="0000DA"/>
                  </a:solidFill>
                  <a:latin typeface="+mn-lt"/>
                  <a:ea typeface="ＭＳ Ｐゴシック" pitchFamily="-112" charset="-128"/>
                  <a:cs typeface="Arial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85000"/>
                <a:buFont typeface="Wingdings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70000"/>
                <a:buFont typeface="Wingdings" pitchFamily="-107" charset="2"/>
                <a:buChar char="v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90000"/>
                <a:buFont typeface="Wingdings" pitchFamily="-107" charset="2"/>
                <a:buChar char="q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-107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457200" lvl="1" indent="0">
                <a:buNone/>
              </a:pPr>
              <a:r>
                <a:rPr lang="en-US" i="0" kern="0" dirty="0"/>
                <a:t>    Balanced training</a:t>
              </a:r>
            </a:p>
          </p:txBody>
        </p:sp>
        <p:sp>
          <p:nvSpPr>
            <p:cNvPr id="45" name="矩形 44"/>
            <p:cNvSpPr/>
            <p:nvPr/>
          </p:nvSpPr>
          <p:spPr>
            <a:xfrm>
              <a:off x="680382" y="2482880"/>
              <a:ext cx="50526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i="0" dirty="0">
                  <a:solidFill>
                    <a:srgbClr val="8B3012"/>
                  </a:solidFill>
                  <a:ea typeface="ＭＳ Ｐゴシック" pitchFamily="34" charset="-128"/>
                </a:rPr>
                <a:t>✗</a:t>
              </a:r>
              <a:endParaRPr lang="en-US" sz="2500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71642" y="2943269"/>
            <a:ext cx="4200358" cy="722780"/>
            <a:chOff x="371642" y="2943269"/>
            <a:chExt cx="4200358" cy="722780"/>
          </a:xfrm>
        </p:grpSpPr>
        <p:sp>
          <p:nvSpPr>
            <p:cNvPr id="292" name="内容占位符 2"/>
            <p:cNvSpPr txBox="1">
              <a:spLocks/>
            </p:cNvSpPr>
            <p:nvPr/>
          </p:nvSpPr>
          <p:spPr bwMode="auto">
            <a:xfrm>
              <a:off x="371642" y="2971800"/>
              <a:ext cx="4200358" cy="6942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CC"/>
                </a:buClr>
                <a:buSzPct val="85000"/>
                <a:buFont typeface="Wingdings" charset="2"/>
                <a:buChar char="q"/>
                <a:defRPr sz="2400">
                  <a:solidFill>
                    <a:srgbClr val="0000DA"/>
                  </a:solidFill>
                  <a:latin typeface="+mn-lt"/>
                  <a:ea typeface="ＭＳ Ｐゴシック" pitchFamily="-112" charset="-128"/>
                  <a:cs typeface="Arial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85000"/>
                <a:buFont typeface="Wingdings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70000"/>
                <a:buFont typeface="Wingdings" pitchFamily="-107" charset="2"/>
                <a:buChar char="v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90000"/>
                <a:buFont typeface="Wingdings" pitchFamily="-107" charset="2"/>
                <a:buChar char="q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-107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457200" lvl="1" indent="0">
                <a:buNone/>
              </a:pPr>
              <a:r>
                <a:rPr lang="en-US" i="0" kern="0" dirty="0"/>
                <a:t>    Privacy Concern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680382" y="2943269"/>
              <a:ext cx="50526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i="0" dirty="0">
                  <a:solidFill>
                    <a:srgbClr val="8B3012"/>
                  </a:solidFill>
                  <a:ea typeface="ＭＳ Ｐゴシック" pitchFamily="34" charset="-128"/>
                </a:rPr>
                <a:t>✗</a:t>
              </a:r>
              <a:endParaRPr lang="en-US" sz="2500" dirty="0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8ADEC147-8051-4B73-96D0-58210A54C544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649" y="3533009"/>
            <a:ext cx="2953253" cy="171981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5B3DB3E-BE43-4020-B676-F51E2B4ACA8C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537" y="5141129"/>
            <a:ext cx="2886748" cy="152090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07391C9-4925-4C7C-B4E4-0E1FB0F0C3E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786" y="4870607"/>
            <a:ext cx="6921447" cy="978231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32098B41-11AB-430B-B96C-EBAF6B8068B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265" y="1063587"/>
            <a:ext cx="7218478" cy="3005936"/>
          </a:xfrm>
          <a:prstGeom prst="rect">
            <a:avLst/>
          </a:prstGeom>
        </p:spPr>
      </p:pic>
      <p:sp>
        <p:nvSpPr>
          <p:cNvPr id="52" name="矩形 51">
            <a:extLst>
              <a:ext uri="{FF2B5EF4-FFF2-40B4-BE49-F238E27FC236}">
                <a16:creationId xmlns:a16="http://schemas.microsoft.com/office/drawing/2014/main" id="{68D56A11-AE4B-4FC0-82CF-5F0DD757A969}"/>
              </a:ext>
            </a:extLst>
          </p:cNvPr>
          <p:cNvSpPr/>
          <p:nvPr/>
        </p:nvSpPr>
        <p:spPr bwMode="auto">
          <a:xfrm>
            <a:off x="6705600" y="1219200"/>
            <a:ext cx="749300" cy="270503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1886679A-BB57-4FD2-8730-A4B1166F9788}"/>
              </a:ext>
            </a:extLst>
          </p:cNvPr>
          <p:cNvSpPr/>
          <p:nvPr/>
        </p:nvSpPr>
        <p:spPr bwMode="auto">
          <a:xfrm>
            <a:off x="10058400" y="1214038"/>
            <a:ext cx="749300" cy="270503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67468EF-3DFF-488F-9465-06DA9D4F267D}"/>
              </a:ext>
            </a:extLst>
          </p:cNvPr>
          <p:cNvSpPr/>
          <p:nvPr/>
        </p:nvSpPr>
        <p:spPr bwMode="auto">
          <a:xfrm>
            <a:off x="1054912" y="1570060"/>
            <a:ext cx="3334942" cy="484093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AF28E6B-BB81-4908-A88A-336F4EEEB513}"/>
              </a:ext>
            </a:extLst>
          </p:cNvPr>
          <p:cNvSpPr/>
          <p:nvPr/>
        </p:nvSpPr>
        <p:spPr bwMode="auto">
          <a:xfrm>
            <a:off x="1067612" y="2936206"/>
            <a:ext cx="2056588" cy="484093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59451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 - Over-the-Air (OTA)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5293" y="5086029"/>
            <a:ext cx="7752880" cy="1662709"/>
          </a:xfrm>
        </p:spPr>
        <p:txBody>
          <a:bodyPr/>
          <a:lstStyle/>
          <a:p>
            <a:r>
              <a:rPr lang="en-US" altLang="zh-CN" dirty="0"/>
              <a:t>Expensively rely on orthogonal link resources</a:t>
            </a:r>
          </a:p>
          <a:p>
            <a:r>
              <a:rPr lang="en-US" u="sng" dirty="0"/>
              <a:t>Sum </a:t>
            </a:r>
            <a:r>
              <a:rPr lang="en-US" dirty="0"/>
              <a:t>comes naturally via analog aggregation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右箭头 6"/>
          <p:cNvSpPr/>
          <p:nvPr/>
        </p:nvSpPr>
        <p:spPr bwMode="auto">
          <a:xfrm>
            <a:off x="5496738" y="3290607"/>
            <a:ext cx="4572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7630A4F-CCEF-4DF8-A951-E55BB0545650}"/>
              </a:ext>
            </a:extLst>
          </p:cNvPr>
          <p:cNvGrpSpPr/>
          <p:nvPr/>
        </p:nvGrpSpPr>
        <p:grpSpPr>
          <a:xfrm>
            <a:off x="7599992" y="2621856"/>
            <a:ext cx="3703008" cy="1698604"/>
            <a:chOff x="6408561" y="4587813"/>
            <a:chExt cx="3703008" cy="1698604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9BC97F7C-D215-4034-A52B-9D74AEB076E2}"/>
                </a:ext>
              </a:extLst>
            </p:cNvPr>
            <p:cNvGrpSpPr/>
            <p:nvPr/>
          </p:nvGrpSpPr>
          <p:grpSpPr>
            <a:xfrm rot="1670569">
              <a:off x="6492573" y="4587813"/>
              <a:ext cx="1376362" cy="339869"/>
              <a:chOff x="5647544" y="4923478"/>
              <a:chExt cx="1376362" cy="339869"/>
            </a:xfrm>
          </p:grpSpPr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E86F285D-DA6E-4C77-8D29-5F26A1EE4E1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21148574">
                <a:off x="5647544" y="5101425"/>
                <a:ext cx="1376362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23" name="任意多边形: 形状 21">
                <a:extLst>
                  <a:ext uri="{FF2B5EF4-FFF2-40B4-BE49-F238E27FC236}">
                    <a16:creationId xmlns:a16="http://schemas.microsoft.com/office/drawing/2014/main" id="{08935CF6-46D9-4366-8580-DF2C92E71BC2}"/>
                  </a:ext>
                </a:extLst>
              </p:cNvPr>
              <p:cNvSpPr/>
              <p:nvPr/>
            </p:nvSpPr>
            <p:spPr bwMode="auto">
              <a:xfrm rot="21148574">
                <a:off x="5747554" y="4923478"/>
                <a:ext cx="1024985" cy="339869"/>
              </a:xfrm>
              <a:custGeom>
                <a:avLst/>
                <a:gdLst>
                  <a:gd name="connsiteX0" fmla="*/ 0 w 1024985"/>
                  <a:gd name="connsiteY0" fmla="*/ 339869 h 339869"/>
                  <a:gd name="connsiteX1" fmla="*/ 76200 w 1024985"/>
                  <a:gd name="connsiteY1" fmla="*/ 6494 h 339869"/>
                  <a:gd name="connsiteX2" fmla="*/ 123825 w 1024985"/>
                  <a:gd name="connsiteY2" fmla="*/ 16019 h 339869"/>
                  <a:gd name="connsiteX3" fmla="*/ 161925 w 1024985"/>
                  <a:gd name="connsiteY3" fmla="*/ 73169 h 339869"/>
                  <a:gd name="connsiteX4" fmla="*/ 209550 w 1024985"/>
                  <a:gd name="connsiteY4" fmla="*/ 130319 h 339869"/>
                  <a:gd name="connsiteX5" fmla="*/ 228600 w 1024985"/>
                  <a:gd name="connsiteY5" fmla="*/ 196994 h 339869"/>
                  <a:gd name="connsiteX6" fmla="*/ 247650 w 1024985"/>
                  <a:gd name="connsiteY6" fmla="*/ 254144 h 339869"/>
                  <a:gd name="connsiteX7" fmla="*/ 257175 w 1024985"/>
                  <a:gd name="connsiteY7" fmla="*/ 282719 h 339869"/>
                  <a:gd name="connsiteX8" fmla="*/ 266700 w 1024985"/>
                  <a:gd name="connsiteY8" fmla="*/ 320819 h 339869"/>
                  <a:gd name="connsiteX9" fmla="*/ 314325 w 1024985"/>
                  <a:gd name="connsiteY9" fmla="*/ 311294 h 339869"/>
                  <a:gd name="connsiteX10" fmla="*/ 342900 w 1024985"/>
                  <a:gd name="connsiteY10" fmla="*/ 292244 h 339869"/>
                  <a:gd name="connsiteX11" fmla="*/ 371475 w 1024985"/>
                  <a:gd name="connsiteY11" fmla="*/ 282719 h 339869"/>
                  <a:gd name="connsiteX12" fmla="*/ 409575 w 1024985"/>
                  <a:gd name="connsiteY12" fmla="*/ 235094 h 339869"/>
                  <a:gd name="connsiteX13" fmla="*/ 447675 w 1024985"/>
                  <a:gd name="connsiteY13" fmla="*/ 187469 h 339869"/>
                  <a:gd name="connsiteX14" fmla="*/ 485775 w 1024985"/>
                  <a:gd name="connsiteY14" fmla="*/ 130319 h 339869"/>
                  <a:gd name="connsiteX15" fmla="*/ 523875 w 1024985"/>
                  <a:gd name="connsiteY15" fmla="*/ 82694 h 339869"/>
                  <a:gd name="connsiteX16" fmla="*/ 542925 w 1024985"/>
                  <a:gd name="connsiteY16" fmla="*/ 54119 h 339869"/>
                  <a:gd name="connsiteX17" fmla="*/ 619125 w 1024985"/>
                  <a:gd name="connsiteY17" fmla="*/ 54119 h 339869"/>
                  <a:gd name="connsiteX18" fmla="*/ 628650 w 1024985"/>
                  <a:gd name="connsiteY18" fmla="*/ 82694 h 339869"/>
                  <a:gd name="connsiteX19" fmla="*/ 638175 w 1024985"/>
                  <a:gd name="connsiteY19" fmla="*/ 120794 h 339869"/>
                  <a:gd name="connsiteX20" fmla="*/ 676275 w 1024985"/>
                  <a:gd name="connsiteY20" fmla="*/ 196994 h 339869"/>
                  <a:gd name="connsiteX21" fmla="*/ 695325 w 1024985"/>
                  <a:gd name="connsiteY21" fmla="*/ 273194 h 339869"/>
                  <a:gd name="connsiteX22" fmla="*/ 714375 w 1024985"/>
                  <a:gd name="connsiteY22" fmla="*/ 330344 h 339869"/>
                  <a:gd name="connsiteX23" fmla="*/ 762000 w 1024985"/>
                  <a:gd name="connsiteY23" fmla="*/ 320819 h 339869"/>
                  <a:gd name="connsiteX24" fmla="*/ 819150 w 1024985"/>
                  <a:gd name="connsiteY24" fmla="*/ 235094 h 339869"/>
                  <a:gd name="connsiteX25" fmla="*/ 857250 w 1024985"/>
                  <a:gd name="connsiteY25" fmla="*/ 206519 h 339869"/>
                  <a:gd name="connsiteX26" fmla="*/ 866775 w 1024985"/>
                  <a:gd name="connsiteY26" fmla="*/ 177944 h 339869"/>
                  <a:gd name="connsiteX27" fmla="*/ 885825 w 1024985"/>
                  <a:gd name="connsiteY27" fmla="*/ 149369 h 339869"/>
                  <a:gd name="connsiteX28" fmla="*/ 923925 w 1024985"/>
                  <a:gd name="connsiteY28" fmla="*/ 92219 h 339869"/>
                  <a:gd name="connsiteX29" fmla="*/ 952500 w 1024985"/>
                  <a:gd name="connsiteY29" fmla="*/ 25544 h 339869"/>
                  <a:gd name="connsiteX30" fmla="*/ 990600 w 1024985"/>
                  <a:gd name="connsiteY30" fmla="*/ 44594 h 339869"/>
                  <a:gd name="connsiteX31" fmla="*/ 1009650 w 1024985"/>
                  <a:gd name="connsiteY31" fmla="*/ 73169 h 339869"/>
                  <a:gd name="connsiteX32" fmla="*/ 1019175 w 1024985"/>
                  <a:gd name="connsiteY32" fmla="*/ 273194 h 339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24985" h="339869">
                    <a:moveTo>
                      <a:pt x="0" y="339869"/>
                    </a:moveTo>
                    <a:cubicBezTo>
                      <a:pt x="25400" y="228744"/>
                      <a:pt x="35490" y="112967"/>
                      <a:pt x="76200" y="6494"/>
                    </a:cubicBezTo>
                    <a:cubicBezTo>
                      <a:pt x="81982" y="-8628"/>
                      <a:pt x="111046" y="6080"/>
                      <a:pt x="123825" y="16019"/>
                    </a:cubicBezTo>
                    <a:cubicBezTo>
                      <a:pt x="141897" y="30075"/>
                      <a:pt x="149225" y="54119"/>
                      <a:pt x="161925" y="73169"/>
                    </a:cubicBezTo>
                    <a:cubicBezTo>
                      <a:pt x="188447" y="112952"/>
                      <a:pt x="172880" y="93649"/>
                      <a:pt x="209550" y="130319"/>
                    </a:cubicBezTo>
                    <a:cubicBezTo>
                      <a:pt x="241561" y="226351"/>
                      <a:pt x="192720" y="77393"/>
                      <a:pt x="228600" y="196994"/>
                    </a:cubicBezTo>
                    <a:cubicBezTo>
                      <a:pt x="234370" y="216228"/>
                      <a:pt x="241300" y="235094"/>
                      <a:pt x="247650" y="254144"/>
                    </a:cubicBezTo>
                    <a:cubicBezTo>
                      <a:pt x="250825" y="263669"/>
                      <a:pt x="254740" y="272979"/>
                      <a:pt x="257175" y="282719"/>
                    </a:cubicBezTo>
                    <a:lnTo>
                      <a:pt x="266700" y="320819"/>
                    </a:lnTo>
                    <a:cubicBezTo>
                      <a:pt x="282575" y="317644"/>
                      <a:pt x="299166" y="316978"/>
                      <a:pt x="314325" y="311294"/>
                    </a:cubicBezTo>
                    <a:cubicBezTo>
                      <a:pt x="325044" y="307274"/>
                      <a:pt x="332661" y="297364"/>
                      <a:pt x="342900" y="292244"/>
                    </a:cubicBezTo>
                    <a:cubicBezTo>
                      <a:pt x="351880" y="287754"/>
                      <a:pt x="361950" y="285894"/>
                      <a:pt x="371475" y="282719"/>
                    </a:cubicBezTo>
                    <a:cubicBezTo>
                      <a:pt x="395416" y="210895"/>
                      <a:pt x="360336" y="296642"/>
                      <a:pt x="409575" y="235094"/>
                    </a:cubicBezTo>
                    <a:cubicBezTo>
                      <a:pt x="462155" y="169369"/>
                      <a:pt x="365783" y="242064"/>
                      <a:pt x="447675" y="187469"/>
                    </a:cubicBezTo>
                    <a:cubicBezTo>
                      <a:pt x="477414" y="98252"/>
                      <a:pt x="428696" y="230208"/>
                      <a:pt x="485775" y="130319"/>
                    </a:cubicBezTo>
                    <a:cubicBezTo>
                      <a:pt x="516731" y="76147"/>
                      <a:pt x="468312" y="101215"/>
                      <a:pt x="523875" y="82694"/>
                    </a:cubicBezTo>
                    <a:cubicBezTo>
                      <a:pt x="530225" y="73169"/>
                      <a:pt x="533986" y="61270"/>
                      <a:pt x="542925" y="54119"/>
                    </a:cubicBezTo>
                    <a:cubicBezTo>
                      <a:pt x="566356" y="35374"/>
                      <a:pt x="594714" y="49237"/>
                      <a:pt x="619125" y="54119"/>
                    </a:cubicBezTo>
                    <a:cubicBezTo>
                      <a:pt x="622300" y="63644"/>
                      <a:pt x="625892" y="73040"/>
                      <a:pt x="628650" y="82694"/>
                    </a:cubicBezTo>
                    <a:cubicBezTo>
                      <a:pt x="632246" y="95281"/>
                      <a:pt x="633140" y="108710"/>
                      <a:pt x="638175" y="120794"/>
                    </a:cubicBezTo>
                    <a:cubicBezTo>
                      <a:pt x="649097" y="147008"/>
                      <a:pt x="669387" y="169444"/>
                      <a:pt x="676275" y="196994"/>
                    </a:cubicBezTo>
                    <a:cubicBezTo>
                      <a:pt x="682625" y="222394"/>
                      <a:pt x="687046" y="248356"/>
                      <a:pt x="695325" y="273194"/>
                    </a:cubicBezTo>
                    <a:lnTo>
                      <a:pt x="714375" y="330344"/>
                    </a:lnTo>
                    <a:cubicBezTo>
                      <a:pt x="730250" y="327169"/>
                      <a:pt x="747848" y="328681"/>
                      <a:pt x="762000" y="320819"/>
                    </a:cubicBezTo>
                    <a:cubicBezTo>
                      <a:pt x="824037" y="286354"/>
                      <a:pt x="782152" y="284425"/>
                      <a:pt x="819150" y="235094"/>
                    </a:cubicBezTo>
                    <a:cubicBezTo>
                      <a:pt x="828675" y="222394"/>
                      <a:pt x="844550" y="216044"/>
                      <a:pt x="857250" y="206519"/>
                    </a:cubicBezTo>
                    <a:cubicBezTo>
                      <a:pt x="860425" y="196994"/>
                      <a:pt x="862285" y="186924"/>
                      <a:pt x="866775" y="177944"/>
                    </a:cubicBezTo>
                    <a:cubicBezTo>
                      <a:pt x="871895" y="167705"/>
                      <a:pt x="881316" y="159891"/>
                      <a:pt x="885825" y="149369"/>
                    </a:cubicBezTo>
                    <a:cubicBezTo>
                      <a:pt x="910428" y="91962"/>
                      <a:pt x="873700" y="125702"/>
                      <a:pt x="923925" y="92219"/>
                    </a:cubicBezTo>
                    <a:cubicBezTo>
                      <a:pt x="927537" y="81384"/>
                      <a:pt x="943672" y="28487"/>
                      <a:pt x="952500" y="25544"/>
                    </a:cubicBezTo>
                    <a:cubicBezTo>
                      <a:pt x="965970" y="21054"/>
                      <a:pt x="977900" y="38244"/>
                      <a:pt x="990600" y="44594"/>
                    </a:cubicBezTo>
                    <a:cubicBezTo>
                      <a:pt x="996950" y="54119"/>
                      <a:pt x="1004530" y="62930"/>
                      <a:pt x="1009650" y="73169"/>
                    </a:cubicBezTo>
                    <a:cubicBezTo>
                      <a:pt x="1037247" y="128364"/>
                      <a:pt x="1019175" y="248791"/>
                      <a:pt x="1019175" y="273194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1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AAD9797-0649-4C8F-A2F7-2B27BB8661F4}"/>
                </a:ext>
              </a:extLst>
            </p:cNvPr>
            <p:cNvGrpSpPr/>
            <p:nvPr/>
          </p:nvGrpSpPr>
          <p:grpSpPr>
            <a:xfrm>
              <a:off x="6408561" y="5113689"/>
              <a:ext cx="1376362" cy="333375"/>
              <a:chOff x="5651089" y="5043567"/>
              <a:chExt cx="1376362" cy="333375"/>
            </a:xfrm>
          </p:grpSpPr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402D8B75-A1E2-483E-A126-B2B06146257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651089" y="5251027"/>
                <a:ext cx="1376362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21" name="任意多边形: 形状 23">
                <a:extLst>
                  <a:ext uri="{FF2B5EF4-FFF2-40B4-BE49-F238E27FC236}">
                    <a16:creationId xmlns:a16="http://schemas.microsoft.com/office/drawing/2014/main" id="{80F2E35F-D4ED-412B-BB84-B9EB58A5B22E}"/>
                  </a:ext>
                </a:extLst>
              </p:cNvPr>
              <p:cNvSpPr/>
              <p:nvPr/>
            </p:nvSpPr>
            <p:spPr bwMode="auto">
              <a:xfrm>
                <a:off x="5719185" y="5043567"/>
                <a:ext cx="1101297" cy="333375"/>
              </a:xfrm>
              <a:custGeom>
                <a:avLst/>
                <a:gdLst>
                  <a:gd name="connsiteX0" fmla="*/ 0 w 1101297"/>
                  <a:gd name="connsiteY0" fmla="*/ 285750 h 333375"/>
                  <a:gd name="connsiteX1" fmla="*/ 19050 w 1101297"/>
                  <a:gd name="connsiteY1" fmla="*/ 104775 h 333375"/>
                  <a:gd name="connsiteX2" fmla="*/ 47625 w 1101297"/>
                  <a:gd name="connsiteY2" fmla="*/ 85725 h 333375"/>
                  <a:gd name="connsiteX3" fmla="*/ 142875 w 1101297"/>
                  <a:gd name="connsiteY3" fmla="*/ 95250 h 333375"/>
                  <a:gd name="connsiteX4" fmla="*/ 180975 w 1101297"/>
                  <a:gd name="connsiteY4" fmla="*/ 114300 h 333375"/>
                  <a:gd name="connsiteX5" fmla="*/ 190500 w 1101297"/>
                  <a:gd name="connsiteY5" fmla="*/ 142875 h 333375"/>
                  <a:gd name="connsiteX6" fmla="*/ 228600 w 1101297"/>
                  <a:gd name="connsiteY6" fmla="*/ 219075 h 333375"/>
                  <a:gd name="connsiteX7" fmla="*/ 266700 w 1101297"/>
                  <a:gd name="connsiteY7" fmla="*/ 304800 h 333375"/>
                  <a:gd name="connsiteX8" fmla="*/ 304800 w 1101297"/>
                  <a:gd name="connsiteY8" fmla="*/ 285750 h 333375"/>
                  <a:gd name="connsiteX9" fmla="*/ 342900 w 1101297"/>
                  <a:gd name="connsiteY9" fmla="*/ 276225 h 333375"/>
                  <a:gd name="connsiteX10" fmla="*/ 371475 w 1101297"/>
                  <a:gd name="connsiteY10" fmla="*/ 257175 h 333375"/>
                  <a:gd name="connsiteX11" fmla="*/ 390525 w 1101297"/>
                  <a:gd name="connsiteY11" fmla="*/ 228600 h 333375"/>
                  <a:gd name="connsiteX12" fmla="*/ 400050 w 1101297"/>
                  <a:gd name="connsiteY12" fmla="*/ 200025 h 333375"/>
                  <a:gd name="connsiteX13" fmla="*/ 428625 w 1101297"/>
                  <a:gd name="connsiteY13" fmla="*/ 171450 h 333375"/>
                  <a:gd name="connsiteX14" fmla="*/ 447675 w 1101297"/>
                  <a:gd name="connsiteY14" fmla="*/ 123825 h 333375"/>
                  <a:gd name="connsiteX15" fmla="*/ 457200 w 1101297"/>
                  <a:gd name="connsiteY15" fmla="*/ 95250 h 333375"/>
                  <a:gd name="connsiteX16" fmla="*/ 495300 w 1101297"/>
                  <a:gd name="connsiteY16" fmla="*/ 76200 h 333375"/>
                  <a:gd name="connsiteX17" fmla="*/ 504825 w 1101297"/>
                  <a:gd name="connsiteY17" fmla="*/ 38100 h 333375"/>
                  <a:gd name="connsiteX18" fmla="*/ 581025 w 1101297"/>
                  <a:gd name="connsiteY18" fmla="*/ 28575 h 333375"/>
                  <a:gd name="connsiteX19" fmla="*/ 600075 w 1101297"/>
                  <a:gd name="connsiteY19" fmla="*/ 66675 h 333375"/>
                  <a:gd name="connsiteX20" fmla="*/ 628650 w 1101297"/>
                  <a:gd name="connsiteY20" fmla="*/ 95250 h 333375"/>
                  <a:gd name="connsiteX21" fmla="*/ 647700 w 1101297"/>
                  <a:gd name="connsiteY21" fmla="*/ 123825 h 333375"/>
                  <a:gd name="connsiteX22" fmla="*/ 657225 w 1101297"/>
                  <a:gd name="connsiteY22" fmla="*/ 200025 h 333375"/>
                  <a:gd name="connsiteX23" fmla="*/ 676275 w 1101297"/>
                  <a:gd name="connsiteY23" fmla="*/ 323850 h 333375"/>
                  <a:gd name="connsiteX24" fmla="*/ 733425 w 1101297"/>
                  <a:gd name="connsiteY24" fmla="*/ 304800 h 333375"/>
                  <a:gd name="connsiteX25" fmla="*/ 742950 w 1101297"/>
                  <a:gd name="connsiteY25" fmla="*/ 276225 h 333375"/>
                  <a:gd name="connsiteX26" fmla="*/ 771525 w 1101297"/>
                  <a:gd name="connsiteY26" fmla="*/ 257175 h 333375"/>
                  <a:gd name="connsiteX27" fmla="*/ 809625 w 1101297"/>
                  <a:gd name="connsiteY27" fmla="*/ 209550 h 333375"/>
                  <a:gd name="connsiteX28" fmla="*/ 847725 w 1101297"/>
                  <a:gd name="connsiteY28" fmla="*/ 161925 h 333375"/>
                  <a:gd name="connsiteX29" fmla="*/ 895350 w 1101297"/>
                  <a:gd name="connsiteY29" fmla="*/ 95250 h 333375"/>
                  <a:gd name="connsiteX30" fmla="*/ 942975 w 1101297"/>
                  <a:gd name="connsiteY30" fmla="*/ 38100 h 333375"/>
                  <a:gd name="connsiteX31" fmla="*/ 990600 w 1101297"/>
                  <a:gd name="connsiteY31" fmla="*/ 0 h 333375"/>
                  <a:gd name="connsiteX32" fmla="*/ 1057275 w 1101297"/>
                  <a:gd name="connsiteY32" fmla="*/ 28575 h 333375"/>
                  <a:gd name="connsiteX33" fmla="*/ 1076325 w 1101297"/>
                  <a:gd name="connsiteY33" fmla="*/ 66675 h 333375"/>
                  <a:gd name="connsiteX34" fmla="*/ 1095375 w 1101297"/>
                  <a:gd name="connsiteY34" fmla="*/ 333375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01297" h="333375">
                    <a:moveTo>
                      <a:pt x="0" y="285750"/>
                    </a:moveTo>
                    <a:cubicBezTo>
                      <a:pt x="6350" y="225425"/>
                      <a:pt x="5000" y="163784"/>
                      <a:pt x="19050" y="104775"/>
                    </a:cubicBezTo>
                    <a:cubicBezTo>
                      <a:pt x="21702" y="93639"/>
                      <a:pt x="36211" y="86603"/>
                      <a:pt x="47625" y="85725"/>
                    </a:cubicBezTo>
                    <a:cubicBezTo>
                      <a:pt x="79439" y="83278"/>
                      <a:pt x="111125" y="92075"/>
                      <a:pt x="142875" y="95250"/>
                    </a:cubicBezTo>
                    <a:cubicBezTo>
                      <a:pt x="155575" y="101600"/>
                      <a:pt x="170935" y="104260"/>
                      <a:pt x="180975" y="114300"/>
                    </a:cubicBezTo>
                    <a:cubicBezTo>
                      <a:pt x="188075" y="121400"/>
                      <a:pt x="186010" y="133895"/>
                      <a:pt x="190500" y="142875"/>
                    </a:cubicBezTo>
                    <a:cubicBezTo>
                      <a:pt x="219984" y="201843"/>
                      <a:pt x="203880" y="136676"/>
                      <a:pt x="228600" y="219075"/>
                    </a:cubicBezTo>
                    <a:cubicBezTo>
                      <a:pt x="251770" y="296309"/>
                      <a:pt x="218084" y="239979"/>
                      <a:pt x="266700" y="304800"/>
                    </a:cubicBezTo>
                    <a:cubicBezTo>
                      <a:pt x="279400" y="298450"/>
                      <a:pt x="291505" y="290736"/>
                      <a:pt x="304800" y="285750"/>
                    </a:cubicBezTo>
                    <a:cubicBezTo>
                      <a:pt x="317057" y="281153"/>
                      <a:pt x="330868" y="281382"/>
                      <a:pt x="342900" y="276225"/>
                    </a:cubicBezTo>
                    <a:cubicBezTo>
                      <a:pt x="353422" y="271716"/>
                      <a:pt x="361950" y="263525"/>
                      <a:pt x="371475" y="257175"/>
                    </a:cubicBezTo>
                    <a:cubicBezTo>
                      <a:pt x="377825" y="247650"/>
                      <a:pt x="385405" y="238839"/>
                      <a:pt x="390525" y="228600"/>
                    </a:cubicBezTo>
                    <a:cubicBezTo>
                      <a:pt x="395015" y="219620"/>
                      <a:pt x="394481" y="208379"/>
                      <a:pt x="400050" y="200025"/>
                    </a:cubicBezTo>
                    <a:cubicBezTo>
                      <a:pt x="407522" y="188817"/>
                      <a:pt x="419100" y="180975"/>
                      <a:pt x="428625" y="171450"/>
                    </a:cubicBezTo>
                    <a:cubicBezTo>
                      <a:pt x="434975" y="155575"/>
                      <a:pt x="441672" y="139834"/>
                      <a:pt x="447675" y="123825"/>
                    </a:cubicBezTo>
                    <a:cubicBezTo>
                      <a:pt x="451200" y="114424"/>
                      <a:pt x="450100" y="102350"/>
                      <a:pt x="457200" y="95250"/>
                    </a:cubicBezTo>
                    <a:cubicBezTo>
                      <a:pt x="467240" y="85210"/>
                      <a:pt x="482600" y="82550"/>
                      <a:pt x="495300" y="76200"/>
                    </a:cubicBezTo>
                    <a:cubicBezTo>
                      <a:pt x="498475" y="63500"/>
                      <a:pt x="497563" y="48992"/>
                      <a:pt x="504825" y="38100"/>
                    </a:cubicBezTo>
                    <a:cubicBezTo>
                      <a:pt x="526260" y="5948"/>
                      <a:pt x="551322" y="22634"/>
                      <a:pt x="581025" y="28575"/>
                    </a:cubicBezTo>
                    <a:cubicBezTo>
                      <a:pt x="587375" y="41275"/>
                      <a:pt x="591822" y="55121"/>
                      <a:pt x="600075" y="66675"/>
                    </a:cubicBezTo>
                    <a:cubicBezTo>
                      <a:pt x="607905" y="77636"/>
                      <a:pt x="620026" y="84902"/>
                      <a:pt x="628650" y="95250"/>
                    </a:cubicBezTo>
                    <a:cubicBezTo>
                      <a:pt x="635979" y="104044"/>
                      <a:pt x="641350" y="114300"/>
                      <a:pt x="647700" y="123825"/>
                    </a:cubicBezTo>
                    <a:cubicBezTo>
                      <a:pt x="650875" y="149225"/>
                      <a:pt x="654398" y="174584"/>
                      <a:pt x="657225" y="200025"/>
                    </a:cubicBezTo>
                    <a:cubicBezTo>
                      <a:pt x="669503" y="310527"/>
                      <a:pt x="656108" y="263348"/>
                      <a:pt x="676275" y="323850"/>
                    </a:cubicBezTo>
                    <a:cubicBezTo>
                      <a:pt x="695325" y="317500"/>
                      <a:pt x="717085" y="316472"/>
                      <a:pt x="733425" y="304800"/>
                    </a:cubicBezTo>
                    <a:cubicBezTo>
                      <a:pt x="741595" y="298964"/>
                      <a:pt x="736678" y="284065"/>
                      <a:pt x="742950" y="276225"/>
                    </a:cubicBezTo>
                    <a:cubicBezTo>
                      <a:pt x="750101" y="267286"/>
                      <a:pt x="762000" y="263525"/>
                      <a:pt x="771525" y="257175"/>
                    </a:cubicBezTo>
                    <a:cubicBezTo>
                      <a:pt x="795466" y="185351"/>
                      <a:pt x="760386" y="271098"/>
                      <a:pt x="809625" y="209550"/>
                    </a:cubicBezTo>
                    <a:cubicBezTo>
                      <a:pt x="862205" y="143825"/>
                      <a:pt x="765833" y="216520"/>
                      <a:pt x="847725" y="161925"/>
                    </a:cubicBezTo>
                    <a:cubicBezTo>
                      <a:pt x="869950" y="95250"/>
                      <a:pt x="847725" y="111125"/>
                      <a:pt x="895350" y="95250"/>
                    </a:cubicBezTo>
                    <a:cubicBezTo>
                      <a:pt x="936218" y="13513"/>
                      <a:pt x="889123" y="91952"/>
                      <a:pt x="942975" y="38100"/>
                    </a:cubicBezTo>
                    <a:cubicBezTo>
                      <a:pt x="986059" y="-4984"/>
                      <a:pt x="934970" y="18543"/>
                      <a:pt x="990600" y="0"/>
                    </a:cubicBezTo>
                    <a:cubicBezTo>
                      <a:pt x="1014468" y="5967"/>
                      <a:pt x="1039965" y="7803"/>
                      <a:pt x="1057275" y="28575"/>
                    </a:cubicBezTo>
                    <a:cubicBezTo>
                      <a:pt x="1066365" y="39483"/>
                      <a:pt x="1071052" y="53492"/>
                      <a:pt x="1076325" y="66675"/>
                    </a:cubicBezTo>
                    <a:cubicBezTo>
                      <a:pt x="1117464" y="169521"/>
                      <a:pt x="1095375" y="175295"/>
                      <a:pt x="1095375" y="333375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1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0D82629-315C-47FB-933E-18FF7517A88D}"/>
                </a:ext>
              </a:extLst>
            </p:cNvPr>
            <p:cNvGrpSpPr/>
            <p:nvPr/>
          </p:nvGrpSpPr>
          <p:grpSpPr>
            <a:xfrm rot="19820717">
              <a:off x="6515478" y="6010192"/>
              <a:ext cx="1376362" cy="276225"/>
              <a:chOff x="5881886" y="5581123"/>
              <a:chExt cx="1376362" cy="276225"/>
            </a:xfrm>
          </p:grpSpPr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3FA0E824-13BA-4E40-871D-54015CAFA7F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105873">
                <a:off x="5881886" y="5740385"/>
                <a:ext cx="1376362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9" name="任意多边形: 形状 26">
                <a:extLst>
                  <a:ext uri="{FF2B5EF4-FFF2-40B4-BE49-F238E27FC236}">
                    <a16:creationId xmlns:a16="http://schemas.microsoft.com/office/drawing/2014/main" id="{F3BB9175-4FE4-42E5-B83C-11A78915B7AB}"/>
                  </a:ext>
                </a:extLst>
              </p:cNvPr>
              <p:cNvSpPr/>
              <p:nvPr/>
            </p:nvSpPr>
            <p:spPr bwMode="auto">
              <a:xfrm rot="105873">
                <a:off x="5946678" y="5581123"/>
                <a:ext cx="1069334" cy="276225"/>
              </a:xfrm>
              <a:custGeom>
                <a:avLst/>
                <a:gdLst>
                  <a:gd name="connsiteX0" fmla="*/ 0 w 1069334"/>
                  <a:gd name="connsiteY0" fmla="*/ 38100 h 276225"/>
                  <a:gd name="connsiteX1" fmla="*/ 247650 w 1069334"/>
                  <a:gd name="connsiteY1" fmla="*/ 180975 h 276225"/>
                  <a:gd name="connsiteX2" fmla="*/ 257175 w 1069334"/>
                  <a:gd name="connsiteY2" fmla="*/ 152400 h 276225"/>
                  <a:gd name="connsiteX3" fmla="*/ 276225 w 1069334"/>
                  <a:gd name="connsiteY3" fmla="*/ 123825 h 276225"/>
                  <a:gd name="connsiteX4" fmla="*/ 314325 w 1069334"/>
                  <a:gd name="connsiteY4" fmla="*/ 66675 h 276225"/>
                  <a:gd name="connsiteX5" fmla="*/ 323850 w 1069334"/>
                  <a:gd name="connsiteY5" fmla="*/ 38100 h 276225"/>
                  <a:gd name="connsiteX6" fmla="*/ 390525 w 1069334"/>
                  <a:gd name="connsiteY6" fmla="*/ 57150 h 276225"/>
                  <a:gd name="connsiteX7" fmla="*/ 419100 w 1069334"/>
                  <a:gd name="connsiteY7" fmla="*/ 85725 h 276225"/>
                  <a:gd name="connsiteX8" fmla="*/ 447675 w 1069334"/>
                  <a:gd name="connsiteY8" fmla="*/ 142875 h 276225"/>
                  <a:gd name="connsiteX9" fmla="*/ 495300 w 1069334"/>
                  <a:gd name="connsiteY9" fmla="*/ 190500 h 276225"/>
                  <a:gd name="connsiteX10" fmla="*/ 552450 w 1069334"/>
                  <a:gd name="connsiteY10" fmla="*/ 238125 h 276225"/>
                  <a:gd name="connsiteX11" fmla="*/ 571500 w 1069334"/>
                  <a:gd name="connsiteY11" fmla="*/ 209550 h 276225"/>
                  <a:gd name="connsiteX12" fmla="*/ 628650 w 1069334"/>
                  <a:gd name="connsiteY12" fmla="*/ 171450 h 276225"/>
                  <a:gd name="connsiteX13" fmla="*/ 647700 w 1069334"/>
                  <a:gd name="connsiteY13" fmla="*/ 104775 h 276225"/>
                  <a:gd name="connsiteX14" fmla="*/ 666750 w 1069334"/>
                  <a:gd name="connsiteY14" fmla="*/ 76200 h 276225"/>
                  <a:gd name="connsiteX15" fmla="*/ 685800 w 1069334"/>
                  <a:gd name="connsiteY15" fmla="*/ 9525 h 276225"/>
                  <a:gd name="connsiteX16" fmla="*/ 714375 w 1069334"/>
                  <a:gd name="connsiteY16" fmla="*/ 0 h 276225"/>
                  <a:gd name="connsiteX17" fmla="*/ 762000 w 1069334"/>
                  <a:gd name="connsiteY17" fmla="*/ 9525 h 276225"/>
                  <a:gd name="connsiteX18" fmla="*/ 781050 w 1069334"/>
                  <a:gd name="connsiteY18" fmla="*/ 38100 h 276225"/>
                  <a:gd name="connsiteX19" fmla="*/ 809625 w 1069334"/>
                  <a:gd name="connsiteY19" fmla="*/ 85725 h 276225"/>
                  <a:gd name="connsiteX20" fmla="*/ 828675 w 1069334"/>
                  <a:gd name="connsiteY20" fmla="*/ 171450 h 276225"/>
                  <a:gd name="connsiteX21" fmla="*/ 866775 w 1069334"/>
                  <a:gd name="connsiteY21" fmla="*/ 238125 h 276225"/>
                  <a:gd name="connsiteX22" fmla="*/ 876300 w 1069334"/>
                  <a:gd name="connsiteY22" fmla="*/ 276225 h 276225"/>
                  <a:gd name="connsiteX23" fmla="*/ 904875 w 1069334"/>
                  <a:gd name="connsiteY23" fmla="*/ 266700 h 276225"/>
                  <a:gd name="connsiteX24" fmla="*/ 923925 w 1069334"/>
                  <a:gd name="connsiteY24" fmla="*/ 238125 h 276225"/>
                  <a:gd name="connsiteX25" fmla="*/ 942975 w 1069334"/>
                  <a:gd name="connsiteY25" fmla="*/ 190500 h 276225"/>
                  <a:gd name="connsiteX26" fmla="*/ 952500 w 1069334"/>
                  <a:gd name="connsiteY26" fmla="*/ 152400 h 276225"/>
                  <a:gd name="connsiteX27" fmla="*/ 971550 w 1069334"/>
                  <a:gd name="connsiteY27" fmla="*/ 123825 h 276225"/>
                  <a:gd name="connsiteX28" fmla="*/ 1019175 w 1069334"/>
                  <a:gd name="connsiteY28" fmla="*/ 47625 h 276225"/>
                  <a:gd name="connsiteX29" fmla="*/ 1047750 w 1069334"/>
                  <a:gd name="connsiteY29" fmla="*/ 66675 h 276225"/>
                  <a:gd name="connsiteX30" fmla="*/ 1066800 w 1069334"/>
                  <a:gd name="connsiteY30" fmla="*/ 19050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69334" h="276225">
                    <a:moveTo>
                      <a:pt x="0" y="38100"/>
                    </a:moveTo>
                    <a:cubicBezTo>
                      <a:pt x="82550" y="85725"/>
                      <a:pt x="160561" y="142269"/>
                      <a:pt x="247650" y="180975"/>
                    </a:cubicBezTo>
                    <a:cubicBezTo>
                      <a:pt x="256825" y="185053"/>
                      <a:pt x="252685" y="161380"/>
                      <a:pt x="257175" y="152400"/>
                    </a:cubicBezTo>
                    <a:cubicBezTo>
                      <a:pt x="262295" y="142161"/>
                      <a:pt x="271105" y="134064"/>
                      <a:pt x="276225" y="123825"/>
                    </a:cubicBezTo>
                    <a:cubicBezTo>
                      <a:pt x="303794" y="68686"/>
                      <a:pt x="260156" y="120844"/>
                      <a:pt x="314325" y="66675"/>
                    </a:cubicBezTo>
                    <a:cubicBezTo>
                      <a:pt x="317500" y="57150"/>
                      <a:pt x="316750" y="45200"/>
                      <a:pt x="323850" y="38100"/>
                    </a:cubicBezTo>
                    <a:cubicBezTo>
                      <a:pt x="350138" y="11812"/>
                      <a:pt x="371821" y="41118"/>
                      <a:pt x="390525" y="57150"/>
                    </a:cubicBezTo>
                    <a:cubicBezTo>
                      <a:pt x="400752" y="65916"/>
                      <a:pt x="411628" y="74517"/>
                      <a:pt x="419100" y="85725"/>
                    </a:cubicBezTo>
                    <a:cubicBezTo>
                      <a:pt x="430914" y="103446"/>
                      <a:pt x="435148" y="125650"/>
                      <a:pt x="447675" y="142875"/>
                    </a:cubicBezTo>
                    <a:cubicBezTo>
                      <a:pt x="460880" y="161032"/>
                      <a:pt x="479425" y="174625"/>
                      <a:pt x="495300" y="190500"/>
                    </a:cubicBezTo>
                    <a:cubicBezTo>
                      <a:pt x="518490" y="260069"/>
                      <a:pt x="494869" y="252520"/>
                      <a:pt x="552450" y="238125"/>
                    </a:cubicBezTo>
                    <a:cubicBezTo>
                      <a:pt x="558800" y="228600"/>
                      <a:pt x="562885" y="217088"/>
                      <a:pt x="571500" y="209550"/>
                    </a:cubicBezTo>
                    <a:cubicBezTo>
                      <a:pt x="588730" y="194473"/>
                      <a:pt x="628650" y="171450"/>
                      <a:pt x="628650" y="171450"/>
                    </a:cubicBezTo>
                    <a:cubicBezTo>
                      <a:pt x="631702" y="159243"/>
                      <a:pt x="640868" y="118440"/>
                      <a:pt x="647700" y="104775"/>
                    </a:cubicBezTo>
                    <a:cubicBezTo>
                      <a:pt x="652820" y="94536"/>
                      <a:pt x="660400" y="85725"/>
                      <a:pt x="666750" y="76200"/>
                    </a:cubicBezTo>
                    <a:cubicBezTo>
                      <a:pt x="666832" y="75870"/>
                      <a:pt x="681245" y="14080"/>
                      <a:pt x="685800" y="9525"/>
                    </a:cubicBezTo>
                    <a:cubicBezTo>
                      <a:pt x="692900" y="2425"/>
                      <a:pt x="704850" y="3175"/>
                      <a:pt x="714375" y="0"/>
                    </a:cubicBezTo>
                    <a:cubicBezTo>
                      <a:pt x="730250" y="3175"/>
                      <a:pt x="747944" y="1493"/>
                      <a:pt x="762000" y="9525"/>
                    </a:cubicBezTo>
                    <a:cubicBezTo>
                      <a:pt x="771939" y="15205"/>
                      <a:pt x="774983" y="28392"/>
                      <a:pt x="781050" y="38100"/>
                    </a:cubicBezTo>
                    <a:cubicBezTo>
                      <a:pt x="790862" y="53799"/>
                      <a:pt x="800100" y="69850"/>
                      <a:pt x="809625" y="85725"/>
                    </a:cubicBezTo>
                    <a:cubicBezTo>
                      <a:pt x="813283" y="107675"/>
                      <a:pt x="816951" y="148002"/>
                      <a:pt x="828675" y="171450"/>
                    </a:cubicBezTo>
                    <a:cubicBezTo>
                      <a:pt x="856310" y="226720"/>
                      <a:pt x="841727" y="171329"/>
                      <a:pt x="866775" y="238125"/>
                    </a:cubicBezTo>
                    <a:cubicBezTo>
                      <a:pt x="871372" y="250382"/>
                      <a:pt x="873125" y="263525"/>
                      <a:pt x="876300" y="276225"/>
                    </a:cubicBezTo>
                    <a:cubicBezTo>
                      <a:pt x="885825" y="273050"/>
                      <a:pt x="897035" y="272972"/>
                      <a:pt x="904875" y="266700"/>
                    </a:cubicBezTo>
                    <a:cubicBezTo>
                      <a:pt x="913814" y="259549"/>
                      <a:pt x="918805" y="248364"/>
                      <a:pt x="923925" y="238125"/>
                    </a:cubicBezTo>
                    <a:cubicBezTo>
                      <a:pt x="931571" y="222832"/>
                      <a:pt x="937568" y="206720"/>
                      <a:pt x="942975" y="190500"/>
                    </a:cubicBezTo>
                    <a:cubicBezTo>
                      <a:pt x="947115" y="178081"/>
                      <a:pt x="947343" y="164432"/>
                      <a:pt x="952500" y="152400"/>
                    </a:cubicBezTo>
                    <a:cubicBezTo>
                      <a:pt x="957009" y="141878"/>
                      <a:pt x="966901" y="134286"/>
                      <a:pt x="971550" y="123825"/>
                    </a:cubicBezTo>
                    <a:cubicBezTo>
                      <a:pt x="1004959" y="48656"/>
                      <a:pt x="967770" y="81895"/>
                      <a:pt x="1019175" y="47625"/>
                    </a:cubicBezTo>
                    <a:cubicBezTo>
                      <a:pt x="1028700" y="53975"/>
                      <a:pt x="1040421" y="57881"/>
                      <a:pt x="1047750" y="66675"/>
                    </a:cubicBezTo>
                    <a:cubicBezTo>
                      <a:pt x="1079579" y="104870"/>
                      <a:pt x="1066800" y="141820"/>
                      <a:pt x="1066800" y="190500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2D16E217-76BD-4B58-92E2-5E7518C8B399}"/>
                </a:ext>
              </a:extLst>
            </p:cNvPr>
            <p:cNvGrpSpPr/>
            <p:nvPr/>
          </p:nvGrpSpPr>
          <p:grpSpPr>
            <a:xfrm>
              <a:off x="8735207" y="5133595"/>
              <a:ext cx="1376362" cy="352425"/>
              <a:chOff x="8285879" y="5143689"/>
              <a:chExt cx="1376362" cy="352425"/>
            </a:xfrm>
          </p:grpSpPr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5CAAD75C-4199-473B-9172-44962DC086F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285879" y="5348223"/>
                <a:ext cx="1376362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7" name="任意多边形: 形状 28">
                <a:extLst>
                  <a:ext uri="{FF2B5EF4-FFF2-40B4-BE49-F238E27FC236}">
                    <a16:creationId xmlns:a16="http://schemas.microsoft.com/office/drawing/2014/main" id="{23E66310-6D52-4507-8D26-A9A5372E07FB}"/>
                  </a:ext>
                </a:extLst>
              </p:cNvPr>
              <p:cNvSpPr/>
              <p:nvPr/>
            </p:nvSpPr>
            <p:spPr bwMode="auto">
              <a:xfrm>
                <a:off x="8435621" y="5143689"/>
                <a:ext cx="1076878" cy="352425"/>
              </a:xfrm>
              <a:custGeom>
                <a:avLst/>
                <a:gdLst>
                  <a:gd name="connsiteX0" fmla="*/ 0 w 1076878"/>
                  <a:gd name="connsiteY0" fmla="*/ 352425 h 352425"/>
                  <a:gd name="connsiteX1" fmla="*/ 47625 w 1076878"/>
                  <a:gd name="connsiteY1" fmla="*/ 190500 h 352425"/>
                  <a:gd name="connsiteX2" fmla="*/ 66675 w 1076878"/>
                  <a:gd name="connsiteY2" fmla="*/ 161925 h 352425"/>
                  <a:gd name="connsiteX3" fmla="*/ 76200 w 1076878"/>
                  <a:gd name="connsiteY3" fmla="*/ 133350 h 352425"/>
                  <a:gd name="connsiteX4" fmla="*/ 104775 w 1076878"/>
                  <a:gd name="connsiteY4" fmla="*/ 114300 h 352425"/>
                  <a:gd name="connsiteX5" fmla="*/ 152400 w 1076878"/>
                  <a:gd name="connsiteY5" fmla="*/ 76200 h 352425"/>
                  <a:gd name="connsiteX6" fmla="*/ 161925 w 1076878"/>
                  <a:gd name="connsiteY6" fmla="*/ 47625 h 352425"/>
                  <a:gd name="connsiteX7" fmla="*/ 180975 w 1076878"/>
                  <a:gd name="connsiteY7" fmla="*/ 76200 h 352425"/>
                  <a:gd name="connsiteX8" fmla="*/ 228600 w 1076878"/>
                  <a:gd name="connsiteY8" fmla="*/ 238125 h 352425"/>
                  <a:gd name="connsiteX9" fmla="*/ 238125 w 1076878"/>
                  <a:gd name="connsiteY9" fmla="*/ 276225 h 352425"/>
                  <a:gd name="connsiteX10" fmla="*/ 257175 w 1076878"/>
                  <a:gd name="connsiteY10" fmla="*/ 352425 h 352425"/>
                  <a:gd name="connsiteX11" fmla="*/ 285750 w 1076878"/>
                  <a:gd name="connsiteY11" fmla="*/ 342900 h 352425"/>
                  <a:gd name="connsiteX12" fmla="*/ 304800 w 1076878"/>
                  <a:gd name="connsiteY12" fmla="*/ 314325 h 352425"/>
                  <a:gd name="connsiteX13" fmla="*/ 333375 w 1076878"/>
                  <a:gd name="connsiteY13" fmla="*/ 276225 h 352425"/>
                  <a:gd name="connsiteX14" fmla="*/ 352425 w 1076878"/>
                  <a:gd name="connsiteY14" fmla="*/ 238125 h 352425"/>
                  <a:gd name="connsiteX15" fmla="*/ 390525 w 1076878"/>
                  <a:gd name="connsiteY15" fmla="*/ 190500 h 352425"/>
                  <a:gd name="connsiteX16" fmla="*/ 428625 w 1076878"/>
                  <a:gd name="connsiteY16" fmla="*/ 104775 h 352425"/>
                  <a:gd name="connsiteX17" fmla="*/ 438150 w 1076878"/>
                  <a:gd name="connsiteY17" fmla="*/ 76200 h 352425"/>
                  <a:gd name="connsiteX18" fmla="*/ 466725 w 1076878"/>
                  <a:gd name="connsiteY18" fmla="*/ 57150 h 352425"/>
                  <a:gd name="connsiteX19" fmla="*/ 485775 w 1076878"/>
                  <a:gd name="connsiteY19" fmla="*/ 28575 h 352425"/>
                  <a:gd name="connsiteX20" fmla="*/ 495300 w 1076878"/>
                  <a:gd name="connsiteY20" fmla="*/ 0 h 352425"/>
                  <a:gd name="connsiteX21" fmla="*/ 504825 w 1076878"/>
                  <a:gd name="connsiteY21" fmla="*/ 28575 h 352425"/>
                  <a:gd name="connsiteX22" fmla="*/ 514350 w 1076878"/>
                  <a:gd name="connsiteY22" fmla="*/ 66675 h 352425"/>
                  <a:gd name="connsiteX23" fmla="*/ 523875 w 1076878"/>
                  <a:gd name="connsiteY23" fmla="*/ 285750 h 352425"/>
                  <a:gd name="connsiteX24" fmla="*/ 542925 w 1076878"/>
                  <a:gd name="connsiteY24" fmla="*/ 257175 h 352425"/>
                  <a:gd name="connsiteX25" fmla="*/ 619125 w 1076878"/>
                  <a:gd name="connsiteY25" fmla="*/ 142875 h 352425"/>
                  <a:gd name="connsiteX26" fmla="*/ 657225 w 1076878"/>
                  <a:gd name="connsiteY26" fmla="*/ 85725 h 352425"/>
                  <a:gd name="connsiteX27" fmla="*/ 676275 w 1076878"/>
                  <a:gd name="connsiteY27" fmla="*/ 38100 h 352425"/>
                  <a:gd name="connsiteX28" fmla="*/ 733425 w 1076878"/>
                  <a:gd name="connsiteY28" fmla="*/ 0 h 352425"/>
                  <a:gd name="connsiteX29" fmla="*/ 752475 w 1076878"/>
                  <a:gd name="connsiteY29" fmla="*/ 28575 h 352425"/>
                  <a:gd name="connsiteX30" fmla="*/ 790575 w 1076878"/>
                  <a:gd name="connsiteY30" fmla="*/ 66675 h 352425"/>
                  <a:gd name="connsiteX31" fmla="*/ 800100 w 1076878"/>
                  <a:gd name="connsiteY31" fmla="*/ 104775 h 352425"/>
                  <a:gd name="connsiteX32" fmla="*/ 819150 w 1076878"/>
                  <a:gd name="connsiteY32" fmla="*/ 161925 h 352425"/>
                  <a:gd name="connsiteX33" fmla="*/ 828675 w 1076878"/>
                  <a:gd name="connsiteY33" fmla="*/ 190500 h 352425"/>
                  <a:gd name="connsiteX34" fmla="*/ 838200 w 1076878"/>
                  <a:gd name="connsiteY34" fmla="*/ 228600 h 352425"/>
                  <a:gd name="connsiteX35" fmla="*/ 857250 w 1076878"/>
                  <a:gd name="connsiteY35" fmla="*/ 257175 h 352425"/>
                  <a:gd name="connsiteX36" fmla="*/ 866775 w 1076878"/>
                  <a:gd name="connsiteY36" fmla="*/ 285750 h 352425"/>
                  <a:gd name="connsiteX37" fmla="*/ 895350 w 1076878"/>
                  <a:gd name="connsiteY37" fmla="*/ 276225 h 352425"/>
                  <a:gd name="connsiteX38" fmla="*/ 914400 w 1076878"/>
                  <a:gd name="connsiteY38" fmla="*/ 219075 h 352425"/>
                  <a:gd name="connsiteX39" fmla="*/ 942975 w 1076878"/>
                  <a:gd name="connsiteY39" fmla="*/ 209550 h 352425"/>
                  <a:gd name="connsiteX40" fmla="*/ 981075 w 1076878"/>
                  <a:gd name="connsiteY40" fmla="*/ 142875 h 352425"/>
                  <a:gd name="connsiteX41" fmla="*/ 1019175 w 1076878"/>
                  <a:gd name="connsiteY41" fmla="*/ 133350 h 352425"/>
                  <a:gd name="connsiteX42" fmla="*/ 1047750 w 1076878"/>
                  <a:gd name="connsiteY42" fmla="*/ 152400 h 352425"/>
                  <a:gd name="connsiteX43" fmla="*/ 1076325 w 1076878"/>
                  <a:gd name="connsiteY43" fmla="*/ 209550 h 352425"/>
                  <a:gd name="connsiteX44" fmla="*/ 1076325 w 1076878"/>
                  <a:gd name="connsiteY44" fmla="*/ 228600 h 35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76878" h="352425">
                    <a:moveTo>
                      <a:pt x="0" y="352425"/>
                    </a:moveTo>
                    <a:cubicBezTo>
                      <a:pt x="15875" y="298450"/>
                      <a:pt x="29039" y="243603"/>
                      <a:pt x="47625" y="190500"/>
                    </a:cubicBezTo>
                    <a:cubicBezTo>
                      <a:pt x="51407" y="179695"/>
                      <a:pt x="61555" y="172164"/>
                      <a:pt x="66675" y="161925"/>
                    </a:cubicBezTo>
                    <a:cubicBezTo>
                      <a:pt x="71165" y="152945"/>
                      <a:pt x="69928" y="141190"/>
                      <a:pt x="76200" y="133350"/>
                    </a:cubicBezTo>
                    <a:cubicBezTo>
                      <a:pt x="83351" y="124411"/>
                      <a:pt x="95250" y="120650"/>
                      <a:pt x="104775" y="114300"/>
                    </a:cubicBezTo>
                    <a:cubicBezTo>
                      <a:pt x="127613" y="45787"/>
                      <a:pt x="92599" y="124040"/>
                      <a:pt x="152400" y="76200"/>
                    </a:cubicBezTo>
                    <a:cubicBezTo>
                      <a:pt x="160240" y="69928"/>
                      <a:pt x="158750" y="57150"/>
                      <a:pt x="161925" y="47625"/>
                    </a:cubicBezTo>
                    <a:cubicBezTo>
                      <a:pt x="168275" y="57150"/>
                      <a:pt x="175855" y="65961"/>
                      <a:pt x="180975" y="76200"/>
                    </a:cubicBezTo>
                    <a:cubicBezTo>
                      <a:pt x="206202" y="126653"/>
                      <a:pt x="215193" y="184496"/>
                      <a:pt x="228600" y="238125"/>
                    </a:cubicBezTo>
                    <a:cubicBezTo>
                      <a:pt x="231775" y="250825"/>
                      <a:pt x="235558" y="263388"/>
                      <a:pt x="238125" y="276225"/>
                    </a:cubicBezTo>
                    <a:cubicBezTo>
                      <a:pt x="249619" y="333695"/>
                      <a:pt x="242530" y="308491"/>
                      <a:pt x="257175" y="352425"/>
                    </a:cubicBezTo>
                    <a:cubicBezTo>
                      <a:pt x="266700" y="349250"/>
                      <a:pt x="277910" y="349172"/>
                      <a:pt x="285750" y="342900"/>
                    </a:cubicBezTo>
                    <a:cubicBezTo>
                      <a:pt x="294689" y="335749"/>
                      <a:pt x="298146" y="323640"/>
                      <a:pt x="304800" y="314325"/>
                    </a:cubicBezTo>
                    <a:cubicBezTo>
                      <a:pt x="314027" y="301407"/>
                      <a:pt x="324961" y="289687"/>
                      <a:pt x="333375" y="276225"/>
                    </a:cubicBezTo>
                    <a:cubicBezTo>
                      <a:pt x="340900" y="264184"/>
                      <a:pt x="344549" y="249939"/>
                      <a:pt x="352425" y="238125"/>
                    </a:cubicBezTo>
                    <a:cubicBezTo>
                      <a:pt x="363702" y="221209"/>
                      <a:pt x="377825" y="206375"/>
                      <a:pt x="390525" y="190500"/>
                    </a:cubicBezTo>
                    <a:cubicBezTo>
                      <a:pt x="411981" y="126132"/>
                      <a:pt x="384538" y="203970"/>
                      <a:pt x="428625" y="104775"/>
                    </a:cubicBezTo>
                    <a:cubicBezTo>
                      <a:pt x="432703" y="95600"/>
                      <a:pt x="431878" y="84040"/>
                      <a:pt x="438150" y="76200"/>
                    </a:cubicBezTo>
                    <a:cubicBezTo>
                      <a:pt x="445301" y="67261"/>
                      <a:pt x="457200" y="63500"/>
                      <a:pt x="466725" y="57150"/>
                    </a:cubicBezTo>
                    <a:cubicBezTo>
                      <a:pt x="473075" y="47625"/>
                      <a:pt x="480655" y="38814"/>
                      <a:pt x="485775" y="28575"/>
                    </a:cubicBezTo>
                    <a:cubicBezTo>
                      <a:pt x="490265" y="19595"/>
                      <a:pt x="485260" y="0"/>
                      <a:pt x="495300" y="0"/>
                    </a:cubicBezTo>
                    <a:cubicBezTo>
                      <a:pt x="505340" y="0"/>
                      <a:pt x="502067" y="18921"/>
                      <a:pt x="504825" y="28575"/>
                    </a:cubicBezTo>
                    <a:cubicBezTo>
                      <a:pt x="508421" y="41162"/>
                      <a:pt x="511175" y="53975"/>
                      <a:pt x="514350" y="66675"/>
                    </a:cubicBezTo>
                    <a:cubicBezTo>
                      <a:pt x="517525" y="139700"/>
                      <a:pt x="513032" y="213465"/>
                      <a:pt x="523875" y="285750"/>
                    </a:cubicBezTo>
                    <a:cubicBezTo>
                      <a:pt x="525573" y="297071"/>
                      <a:pt x="537035" y="266991"/>
                      <a:pt x="542925" y="257175"/>
                    </a:cubicBezTo>
                    <a:cubicBezTo>
                      <a:pt x="600749" y="160802"/>
                      <a:pt x="557380" y="220056"/>
                      <a:pt x="619125" y="142875"/>
                    </a:cubicBezTo>
                    <a:cubicBezTo>
                      <a:pt x="644306" y="67333"/>
                      <a:pt x="606261" y="167267"/>
                      <a:pt x="657225" y="85725"/>
                    </a:cubicBezTo>
                    <a:cubicBezTo>
                      <a:pt x="666287" y="71226"/>
                      <a:pt x="667213" y="52599"/>
                      <a:pt x="676275" y="38100"/>
                    </a:cubicBezTo>
                    <a:cubicBezTo>
                      <a:pt x="695051" y="8058"/>
                      <a:pt x="704666" y="9586"/>
                      <a:pt x="733425" y="0"/>
                    </a:cubicBezTo>
                    <a:cubicBezTo>
                      <a:pt x="739775" y="9525"/>
                      <a:pt x="745025" y="19883"/>
                      <a:pt x="752475" y="28575"/>
                    </a:cubicBezTo>
                    <a:cubicBezTo>
                      <a:pt x="764164" y="42212"/>
                      <a:pt x="781056" y="51445"/>
                      <a:pt x="790575" y="66675"/>
                    </a:cubicBezTo>
                    <a:cubicBezTo>
                      <a:pt x="797513" y="77776"/>
                      <a:pt x="796338" y="92236"/>
                      <a:pt x="800100" y="104775"/>
                    </a:cubicBezTo>
                    <a:cubicBezTo>
                      <a:pt x="805870" y="124009"/>
                      <a:pt x="812800" y="142875"/>
                      <a:pt x="819150" y="161925"/>
                    </a:cubicBezTo>
                    <a:cubicBezTo>
                      <a:pt x="822325" y="171450"/>
                      <a:pt x="826240" y="180760"/>
                      <a:pt x="828675" y="190500"/>
                    </a:cubicBezTo>
                    <a:cubicBezTo>
                      <a:pt x="831850" y="203200"/>
                      <a:pt x="833043" y="216568"/>
                      <a:pt x="838200" y="228600"/>
                    </a:cubicBezTo>
                    <a:cubicBezTo>
                      <a:pt x="842709" y="239122"/>
                      <a:pt x="852130" y="246936"/>
                      <a:pt x="857250" y="257175"/>
                    </a:cubicBezTo>
                    <a:cubicBezTo>
                      <a:pt x="861740" y="266155"/>
                      <a:pt x="863600" y="276225"/>
                      <a:pt x="866775" y="285750"/>
                    </a:cubicBezTo>
                    <a:cubicBezTo>
                      <a:pt x="876300" y="282575"/>
                      <a:pt x="889514" y="284395"/>
                      <a:pt x="895350" y="276225"/>
                    </a:cubicBezTo>
                    <a:cubicBezTo>
                      <a:pt x="907022" y="259885"/>
                      <a:pt x="895350" y="225425"/>
                      <a:pt x="914400" y="219075"/>
                    </a:cubicBezTo>
                    <a:lnTo>
                      <a:pt x="942975" y="209550"/>
                    </a:lnTo>
                    <a:cubicBezTo>
                      <a:pt x="951594" y="183694"/>
                      <a:pt x="955846" y="160895"/>
                      <a:pt x="981075" y="142875"/>
                    </a:cubicBezTo>
                    <a:cubicBezTo>
                      <a:pt x="991727" y="135266"/>
                      <a:pt x="1006475" y="136525"/>
                      <a:pt x="1019175" y="133350"/>
                    </a:cubicBezTo>
                    <a:cubicBezTo>
                      <a:pt x="1028700" y="139700"/>
                      <a:pt x="1039655" y="144305"/>
                      <a:pt x="1047750" y="152400"/>
                    </a:cubicBezTo>
                    <a:cubicBezTo>
                      <a:pt x="1061798" y="166448"/>
                      <a:pt x="1072452" y="190183"/>
                      <a:pt x="1076325" y="209550"/>
                    </a:cubicBezTo>
                    <a:cubicBezTo>
                      <a:pt x="1077570" y="215777"/>
                      <a:pt x="1076325" y="222250"/>
                      <a:pt x="1076325" y="228600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14" name="加号 13">
              <a:extLst>
                <a:ext uri="{FF2B5EF4-FFF2-40B4-BE49-F238E27FC236}">
                  <a16:creationId xmlns:a16="http://schemas.microsoft.com/office/drawing/2014/main" id="{3FD853CF-6C7B-4960-81B5-05143C18956E}"/>
                </a:ext>
              </a:extLst>
            </p:cNvPr>
            <p:cNvSpPr/>
            <p:nvPr/>
          </p:nvSpPr>
          <p:spPr bwMode="auto">
            <a:xfrm>
              <a:off x="8156649" y="5165995"/>
              <a:ext cx="290279" cy="310367"/>
            </a:xfrm>
            <a:prstGeom prst="mathPlus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流程图: 接点 34">
              <a:extLst>
                <a:ext uri="{FF2B5EF4-FFF2-40B4-BE49-F238E27FC236}">
                  <a16:creationId xmlns:a16="http://schemas.microsoft.com/office/drawing/2014/main" id="{AB06E3BC-BB56-40C5-8B63-89BC98BC62BA}"/>
                </a:ext>
              </a:extLst>
            </p:cNvPr>
            <p:cNvSpPr/>
            <p:nvPr/>
          </p:nvSpPr>
          <p:spPr bwMode="auto">
            <a:xfrm>
              <a:off x="8087883" y="5121734"/>
              <a:ext cx="427812" cy="387800"/>
            </a:xfrm>
            <a:prstGeom prst="flowChartConnector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25" name="右箭头 24"/>
          <p:cNvSpPr/>
          <p:nvPr/>
        </p:nvSpPr>
        <p:spPr bwMode="auto">
          <a:xfrm>
            <a:off x="7911243" y="5427820"/>
            <a:ext cx="4572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内容占位符 2"/>
          <p:cNvSpPr txBox="1">
            <a:spLocks/>
          </p:cNvSpPr>
          <p:nvPr/>
        </p:nvSpPr>
        <p:spPr bwMode="auto">
          <a:xfrm>
            <a:off x="8836778" y="4822906"/>
            <a:ext cx="3355221" cy="16101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rgbClr val="005919"/>
              </a:buClr>
              <a:buFont typeface="Wingdings" panose="05000000000000000000" pitchFamily="2" charset="2"/>
              <a:buChar char="ü"/>
            </a:pPr>
            <a:r>
              <a:rPr lang="en-US" sz="2300" i="0" kern="0" dirty="0">
                <a:solidFill>
                  <a:srgbClr val="006600"/>
                </a:solidFill>
              </a:rPr>
              <a:t>Increase </a:t>
            </a:r>
            <a:r>
              <a:rPr lang="en-US" sz="2300" kern="0" dirty="0">
                <a:solidFill>
                  <a:srgbClr val="006600"/>
                </a:solidFill>
              </a:rPr>
              <a:t>U</a:t>
            </a:r>
            <a:r>
              <a:rPr lang="en-US" sz="2300" i="0" kern="0" dirty="0">
                <a:solidFill>
                  <a:srgbClr val="006600"/>
                </a:solidFill>
              </a:rPr>
              <a:t>-time </a:t>
            </a:r>
            <a:r>
              <a:rPr lang="en-US" sz="2300" i="0" kern="0" dirty="0" err="1">
                <a:solidFill>
                  <a:srgbClr val="006600"/>
                </a:solidFill>
              </a:rPr>
              <a:t>commun</a:t>
            </a:r>
            <a:r>
              <a:rPr lang="en-US" sz="2300" i="0" kern="0" dirty="0">
                <a:solidFill>
                  <a:srgbClr val="006600"/>
                </a:solidFill>
              </a:rPr>
              <a:t>. Efficiency</a:t>
            </a:r>
          </a:p>
          <a:p>
            <a:pPr>
              <a:buClr>
                <a:srgbClr val="005919"/>
              </a:buClr>
              <a:buFont typeface="Wingdings" panose="05000000000000000000" pitchFamily="2" charset="2"/>
              <a:buChar char="ü"/>
            </a:pPr>
            <a:r>
              <a:rPr lang="en-US" sz="2300" i="0" kern="0" dirty="0">
                <a:solidFill>
                  <a:srgbClr val="006600"/>
                </a:solidFill>
              </a:rPr>
              <a:t>Unreachable local params for server</a:t>
            </a:r>
          </a:p>
        </p:txBody>
      </p:sp>
      <p:pic>
        <p:nvPicPr>
          <p:cNvPr id="31" name="Graphic 25" descr="Smart Phone">
            <a:extLst>
              <a:ext uri="{FF2B5EF4-FFF2-40B4-BE49-F238E27FC236}">
                <a16:creationId xmlns:a16="http://schemas.microsoft.com/office/drawing/2014/main" id="{519C8FEC-FD2C-48F4-8499-E1C333E12A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07387" y="2328362"/>
            <a:ext cx="496350" cy="496350"/>
          </a:xfrm>
          <a:prstGeom prst="rect">
            <a:avLst/>
          </a:prstGeom>
        </p:spPr>
      </p:pic>
      <p:pic>
        <p:nvPicPr>
          <p:cNvPr id="32" name="Graphic 26" descr="Smart Phone">
            <a:extLst>
              <a:ext uri="{FF2B5EF4-FFF2-40B4-BE49-F238E27FC236}">
                <a16:creationId xmlns:a16="http://schemas.microsoft.com/office/drawing/2014/main" id="{9451F8E7-2FBD-436F-848B-17CCF3DAFB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51221" y="3085078"/>
            <a:ext cx="496350" cy="496350"/>
          </a:xfrm>
          <a:prstGeom prst="rect">
            <a:avLst/>
          </a:prstGeom>
        </p:spPr>
      </p:pic>
      <p:pic>
        <p:nvPicPr>
          <p:cNvPr id="33" name="Graphic 28" descr="Smart Phone">
            <a:extLst>
              <a:ext uri="{FF2B5EF4-FFF2-40B4-BE49-F238E27FC236}">
                <a16:creationId xmlns:a16="http://schemas.microsoft.com/office/drawing/2014/main" id="{C7A922F2-1200-48DB-BD1C-5458063460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52058" y="4220799"/>
            <a:ext cx="496350" cy="496350"/>
          </a:xfrm>
          <a:prstGeom prst="rect">
            <a:avLst/>
          </a:prstGeom>
        </p:spPr>
      </p:pic>
      <p:sp>
        <p:nvSpPr>
          <p:cNvPr id="34" name="Rectangle 43">
            <a:extLst>
              <a:ext uri="{FF2B5EF4-FFF2-40B4-BE49-F238E27FC236}">
                <a16:creationId xmlns:a16="http://schemas.microsoft.com/office/drawing/2014/main" id="{4F8260DC-211A-46FB-8FDA-2DD2812DE82E}"/>
              </a:ext>
            </a:extLst>
          </p:cNvPr>
          <p:cNvSpPr/>
          <p:nvPr/>
        </p:nvSpPr>
        <p:spPr bwMode="auto">
          <a:xfrm>
            <a:off x="6349838" y="3539138"/>
            <a:ext cx="838200" cy="80630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…</a:t>
            </a:r>
          </a:p>
        </p:txBody>
      </p:sp>
      <p:sp>
        <p:nvSpPr>
          <p:cNvPr id="35" name="TextBox 56">
            <a:extLst>
              <a:ext uri="{FF2B5EF4-FFF2-40B4-BE49-F238E27FC236}">
                <a16:creationId xmlns:a16="http://schemas.microsoft.com/office/drawing/2014/main" id="{6E0B2107-2D44-4227-A358-5C9B4582849C}"/>
              </a:ext>
            </a:extLst>
          </p:cNvPr>
          <p:cNvSpPr txBox="1"/>
          <p:nvPr/>
        </p:nvSpPr>
        <p:spPr>
          <a:xfrm>
            <a:off x="6371750" y="2406657"/>
            <a:ext cx="1038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0" dirty="0">
                <a:latin typeface="+mj-lt"/>
              </a:rPr>
              <a:t>User 1</a:t>
            </a:r>
          </a:p>
        </p:txBody>
      </p:sp>
      <p:sp>
        <p:nvSpPr>
          <p:cNvPr id="36" name="TextBox 57">
            <a:extLst>
              <a:ext uri="{FF2B5EF4-FFF2-40B4-BE49-F238E27FC236}">
                <a16:creationId xmlns:a16="http://schemas.microsoft.com/office/drawing/2014/main" id="{AFB7DDDE-6A7D-46ED-9DEA-81DDF2803DBE}"/>
              </a:ext>
            </a:extLst>
          </p:cNvPr>
          <p:cNvSpPr txBox="1"/>
          <p:nvPr/>
        </p:nvSpPr>
        <p:spPr>
          <a:xfrm>
            <a:off x="6026113" y="3275381"/>
            <a:ext cx="1038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0" dirty="0">
                <a:latin typeface="+mj-lt"/>
              </a:rPr>
              <a:t>User 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58">
                <a:extLst>
                  <a:ext uri="{FF2B5EF4-FFF2-40B4-BE49-F238E27FC236}">
                    <a16:creationId xmlns:a16="http://schemas.microsoft.com/office/drawing/2014/main" id="{D4F8F986-BC63-429F-876F-8F1380C8AFA2}"/>
                  </a:ext>
                </a:extLst>
              </p:cNvPr>
              <p:cNvSpPr txBox="1"/>
              <p:nvPr/>
            </p:nvSpPr>
            <p:spPr>
              <a:xfrm>
                <a:off x="6371750" y="4322439"/>
                <a:ext cx="103822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i="0" dirty="0">
                    <a:latin typeface="+mj-lt"/>
                  </a:rPr>
                  <a:t>U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ser</m:t>
                    </m:r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endParaRPr lang="en-US" sz="1600" dirty="0">
                  <a:latin typeface="+mj-lt"/>
                </a:endParaRPr>
              </a:p>
            </p:txBody>
          </p:sp>
        </mc:Choice>
        <mc:Fallback xmlns="">
          <p:sp>
            <p:nvSpPr>
              <p:cNvPr id="37" name="TextBox 58">
                <a:extLst>
                  <a:ext uri="{FF2B5EF4-FFF2-40B4-BE49-F238E27FC236}">
                    <a16:creationId xmlns:a16="http://schemas.microsoft.com/office/drawing/2014/main" id="{D4F8F986-BC63-429F-876F-8F1380C8AF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1750" y="4322439"/>
                <a:ext cx="1038222" cy="338554"/>
              </a:xfrm>
              <a:prstGeom prst="rect">
                <a:avLst/>
              </a:prstGeom>
              <a:blipFill>
                <a:blip r:embed="rId5"/>
                <a:stretch>
                  <a:fillRect l="-2924" t="-5357" b="-214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矩形 37"/>
          <p:cNvSpPr/>
          <p:nvPr/>
        </p:nvSpPr>
        <p:spPr>
          <a:xfrm>
            <a:off x="7223423" y="3565300"/>
            <a:ext cx="254743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Multiple Access Channel</a:t>
            </a:r>
          </a:p>
          <a:p>
            <a:endParaRPr lang="en-US" dirty="0"/>
          </a:p>
        </p:txBody>
      </p:sp>
      <p:pic>
        <p:nvPicPr>
          <p:cNvPr id="45" name="Picture 17">
            <a:extLst>
              <a:ext uri="{FF2B5EF4-FFF2-40B4-BE49-F238E27FC236}">
                <a16:creationId xmlns:a16="http://schemas.microsoft.com/office/drawing/2014/main" id="{FE98C7E7-FF8B-4183-B539-8C99245FA8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3238" y="1544686"/>
            <a:ext cx="4099781" cy="3225864"/>
          </a:xfrm>
          <a:prstGeom prst="rect">
            <a:avLst/>
          </a:prstGeom>
        </p:spPr>
      </p:pic>
      <p:sp>
        <p:nvSpPr>
          <p:cNvPr id="40" name="TextBox 11">
            <a:extLst>
              <a:ext uri="{FF2B5EF4-FFF2-40B4-BE49-F238E27FC236}">
                <a16:creationId xmlns:a16="http://schemas.microsoft.com/office/drawing/2014/main" id="{2C0A8A1F-0138-48E0-AB96-70B5602747F6}"/>
              </a:ext>
            </a:extLst>
          </p:cNvPr>
          <p:cNvSpPr txBox="1"/>
          <p:nvPr/>
        </p:nvSpPr>
        <p:spPr>
          <a:xfrm>
            <a:off x="932792" y="1063891"/>
            <a:ext cx="96900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b="1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Parameters Aggregation: Over-the-air</a:t>
            </a:r>
            <a:r>
              <a:rPr lang="en-US" altLang="zh-CN" sz="2800" b="1" i="0" kern="0" baseline="3000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[1]</a:t>
            </a:r>
            <a:endParaRPr lang="zh-CN" altLang="en-US" sz="2800" b="1" i="0" kern="0" baseline="30000" dirty="0">
              <a:solidFill>
                <a:srgbClr val="0000DA"/>
              </a:solidFill>
              <a:latin typeface="+mj-lt"/>
              <a:ea typeface="ＭＳ Ｐゴシック" pitchFamily="-112" charset="-128"/>
              <a:cs typeface="Arial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1AE92D7-C0EA-402F-A74A-B87E4E8FE4BE}"/>
              </a:ext>
            </a:extLst>
          </p:cNvPr>
          <p:cNvSpPr txBox="1"/>
          <p:nvPr/>
        </p:nvSpPr>
        <p:spPr>
          <a:xfrm>
            <a:off x="543741" y="6285384"/>
            <a:ext cx="1105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Fan X, Wang Y,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Huo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Y, et al. Joint optimization of communications and federated learning over the air[J]. IEEE Trans. Wireless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Commun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., vol. 21, no. 6, pp. 4434-4449, 2021. </a:t>
            </a:r>
          </a:p>
          <a:p>
            <a:endParaRPr lang="en-US" altLang="zh-CN" sz="900" i="0" dirty="0">
              <a:latin typeface="+mn-lt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211474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ProfTian_Group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ofTian_Group" id="{9A27C3D9-3926-4EA5-AEFD-6E320ABCB500}" vid="{E61E3F45-6CCB-482B-9996-4C583492891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ProfTian_Group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ofTian_Group" id="{9A27C3D9-3926-4EA5-AEFD-6E320ABCB500}" vid="{E61E3F45-6CCB-482B-9996-4C583492891A}"/>
    </a:ext>
  </a:extLst>
</a:theme>
</file>

<file path=ppt/theme/theme5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ProfTian_Group</Template>
  <TotalTime>17164</TotalTime>
  <Words>1781</Words>
  <Application>Microsoft Office PowerPoint</Application>
  <PresentationFormat>宽屏</PresentationFormat>
  <Paragraphs>313</Paragraphs>
  <Slides>25</Slides>
  <Notes>18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6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25</vt:i4>
      </vt:variant>
    </vt:vector>
  </HeadingPairs>
  <TitlesOfParts>
    <vt:vector size="42" baseType="lpstr">
      <vt:lpstr>-apple-system</vt:lpstr>
      <vt:lpstr>Aptos</vt:lpstr>
      <vt:lpstr>Aptos Display</vt:lpstr>
      <vt:lpstr>Arial</vt:lpstr>
      <vt:lpstr>Calibri</vt:lpstr>
      <vt:lpstr>Cambria Math</vt:lpstr>
      <vt:lpstr>Times New Roman</vt:lpstr>
      <vt:lpstr>Wingdings</vt:lpstr>
      <vt:lpstr>ProfTian_Group</vt:lpstr>
      <vt:lpstr>Office 主题​​</vt:lpstr>
      <vt:lpstr>1_Office 主题​​</vt:lpstr>
      <vt:lpstr>1_ProfTian_Group</vt:lpstr>
      <vt:lpstr>2_Office 主题​​</vt:lpstr>
      <vt:lpstr>3_Office 主题​​</vt:lpstr>
      <vt:lpstr>Formula</vt:lpstr>
      <vt:lpstr>Equation</vt:lpstr>
      <vt:lpstr>MathType 6.0 Equation</vt:lpstr>
      <vt:lpstr>DMoE-OTA: Distributed Mix-of-Expert with Over-The-Air</vt:lpstr>
      <vt:lpstr>Outline</vt:lpstr>
      <vt:lpstr>Introduction – Deep Learning</vt:lpstr>
      <vt:lpstr>Introduction – Deep Learning</vt:lpstr>
      <vt:lpstr>Introduction – Wide Learning</vt:lpstr>
      <vt:lpstr>Introduction – Mix of Expert (MoE)</vt:lpstr>
      <vt:lpstr>Introduction –Distributed MoE</vt:lpstr>
      <vt:lpstr>Introduction – Mix of Expert</vt:lpstr>
      <vt:lpstr>Introduction - Over-the-Air (OTA)</vt:lpstr>
      <vt:lpstr>Outline</vt:lpstr>
      <vt:lpstr>Existing research – MoE Layer</vt:lpstr>
      <vt:lpstr>Existing research – GShard</vt:lpstr>
      <vt:lpstr>Existing research – Faster MoE (Basic idea)</vt:lpstr>
      <vt:lpstr>Existing research – Faster MoE (Strategy)</vt:lpstr>
      <vt:lpstr>Existing research – INFLOTA</vt:lpstr>
      <vt:lpstr>Outline</vt:lpstr>
      <vt:lpstr>Challenges and Motivation </vt:lpstr>
      <vt:lpstr>Proposed Method: MoE-OTA</vt:lpstr>
      <vt:lpstr>Proposed Method: Exploration Enhanced by EM</vt:lpstr>
      <vt:lpstr>Proposed Method: Exploration Enhanced by EM</vt:lpstr>
      <vt:lpstr>Outline</vt:lpstr>
      <vt:lpstr>Simulation Result</vt:lpstr>
      <vt:lpstr>Outline</vt:lpstr>
      <vt:lpstr>Summary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make DSL more federated</dc:title>
  <dc:creator>weishan zhang</dc:creator>
  <cp:lastModifiedBy>卓宇 姚</cp:lastModifiedBy>
  <cp:revision>190</cp:revision>
  <dcterms:created xsi:type="dcterms:W3CDTF">2024-09-25T01:30:38Z</dcterms:created>
  <dcterms:modified xsi:type="dcterms:W3CDTF">2024-12-03T06:24:18Z</dcterms:modified>
</cp:coreProperties>
</file>

<file path=docProps/thumbnail.jpeg>
</file>